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6" r:id="rId2"/>
    <p:sldId id="321" r:id="rId3"/>
    <p:sldId id="257" r:id="rId4"/>
    <p:sldId id="327" r:id="rId5"/>
    <p:sldId id="322" r:id="rId6"/>
    <p:sldId id="261" r:id="rId7"/>
    <p:sldId id="258" r:id="rId8"/>
    <p:sldId id="262" r:id="rId9"/>
    <p:sldId id="264" r:id="rId10"/>
    <p:sldId id="323" r:id="rId11"/>
    <p:sldId id="270" r:id="rId12"/>
    <p:sldId id="297" r:id="rId13"/>
    <p:sldId id="324" r:id="rId14"/>
    <p:sldId id="272" r:id="rId15"/>
    <p:sldId id="273" r:id="rId16"/>
    <p:sldId id="275" r:id="rId17"/>
    <p:sldId id="325" r:id="rId18"/>
    <p:sldId id="276" r:id="rId19"/>
    <p:sldId id="278" r:id="rId20"/>
    <p:sldId id="279" r:id="rId21"/>
    <p:sldId id="280" r:id="rId22"/>
    <p:sldId id="281" r:id="rId23"/>
    <p:sldId id="282" r:id="rId24"/>
    <p:sldId id="285" r:id="rId25"/>
    <p:sldId id="326" r:id="rId26"/>
    <p:sldId id="288" r:id="rId27"/>
    <p:sldId id="287" r:id="rId28"/>
    <p:sldId id="301" r:id="rId29"/>
    <p:sldId id="303" r:id="rId30"/>
    <p:sldId id="290" r:id="rId31"/>
    <p:sldId id="305" r:id="rId32"/>
    <p:sldId id="293" r:id="rId33"/>
    <p:sldId id="294" r:id="rId34"/>
    <p:sldId id="298" r:id="rId35"/>
    <p:sldId id="306" r:id="rId36"/>
    <p:sldId id="307" r:id="rId37"/>
    <p:sldId id="308" r:id="rId38"/>
    <p:sldId id="309" r:id="rId39"/>
    <p:sldId id="310" r:id="rId40"/>
    <p:sldId id="311" r:id="rId41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261" autoAdjust="0"/>
    <p:restoredTop sz="94750" autoAdjust="0"/>
  </p:normalViewPr>
  <p:slideViewPr>
    <p:cSldViewPr>
      <p:cViewPr>
        <p:scale>
          <a:sx n="50" d="100"/>
          <a:sy n="50" d="100"/>
        </p:scale>
        <p:origin x="-1158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4F7D7-443F-4831-BB50-8C9DB06F2278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BBCD1-FB59-4E7A-A8DC-43F90FAABA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BBCD1-FB59-4E7A-A8DC-43F90FAABA4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09C8-38D6-45B6-80CE-A15F2B5B16AD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492A-3F5E-4205-8488-029D42B108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09C8-38D6-45B6-80CE-A15F2B5B16AD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492A-3F5E-4205-8488-029D42B108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09C8-38D6-45B6-80CE-A15F2B5B16AD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492A-3F5E-4205-8488-029D42B108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09C8-38D6-45B6-80CE-A15F2B5B16AD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492A-3F5E-4205-8488-029D42B108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09C8-38D6-45B6-80CE-A15F2B5B16AD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492A-3F5E-4205-8488-029D42B108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09C8-38D6-45B6-80CE-A15F2B5B16AD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492A-3F5E-4205-8488-029D42B108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09C8-38D6-45B6-80CE-A15F2B5B16AD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492A-3F5E-4205-8488-029D42B108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09C8-38D6-45B6-80CE-A15F2B5B16AD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492A-3F5E-4205-8488-029D42B108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09C8-38D6-45B6-80CE-A15F2B5B16AD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492A-3F5E-4205-8488-029D42B108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09C8-38D6-45B6-80CE-A15F2B5B16AD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492A-3F5E-4205-8488-029D42B108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09C8-38D6-45B6-80CE-A15F2B5B16AD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492A-3F5E-4205-8488-029D42B108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B09C8-38D6-45B6-80CE-A15F2B5B16AD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1492A-3F5E-4205-8488-029D42B108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88;&#1091;&#1089;&#1083;&#1072;&#1085;&#1072;\Desktop\&#1072;&#1090;&#1090;&#1077;&#1089;&#1090;&#1072;&#1094;&#1080;&#1103;%20&#1071;&#1074;&#1086;&#1088;&#1089;&#1082;&#1072;&#1103;%20%202011&#1075;\&#1085;&#1077;&#1087;&#1086;&#1089;&#1088;&#1077;&#1076;&#1089;&#1090;&#1074;&#1077;&#1085;&#1085;&#1086;%20&#1086;&#1073;&#1088;&#1072;&#1079;&#1086;&#1074;&#1072;&#1090;&#1077;&#1083;&#1100;&#1085;&#1072;&#1103;%20&#1076;&#1077;&#1103;&#1090;&#1077;&#1083;&#1100;&#1085;&#1086;&#1089;&#1090;&#1100;\6.mp3" TargetMode="Externa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88;&#1091;&#1089;&#1083;&#1072;&#1085;&#1072;\Desktop\&#1072;&#1090;&#1090;&#1077;&#1089;&#1090;&#1072;&#1094;&#1080;&#1103;%20&#1071;&#1074;&#1086;&#1088;&#1089;&#1082;&#1072;&#1103;%20%202011&#1075;\&#1085;&#1077;&#1087;&#1086;&#1089;&#1088;&#1077;&#1076;&#1089;&#1090;&#1074;&#1077;&#1085;&#1085;&#1086;%20&#1086;&#1073;&#1088;&#1072;&#1079;&#1086;&#1074;&#1072;&#1090;&#1077;&#1083;&#1100;&#1085;&#1072;&#1103;%20&#1076;&#1077;&#1103;&#1090;&#1077;&#1083;&#1100;&#1085;&#1086;&#1089;&#1090;&#1100;\&#1084;&#1072;&#1083;&#1100;&#1095;&#1080;&#1082;.wmv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88;&#1091;&#1089;&#1083;&#1072;&#1085;&#1072;\Desktop\&#1072;&#1090;&#1090;&#1077;&#1089;&#1090;&#1072;&#1094;&#1080;&#1103;%20&#1071;&#1074;&#1086;&#1088;&#1089;&#1082;&#1072;&#1103;%20%202011&#1075;\&#1085;&#1077;&#1087;&#1086;&#1089;&#1088;&#1077;&#1076;&#1089;&#1090;&#1074;&#1077;&#1085;&#1085;&#1086;%20&#1086;&#1073;&#1088;&#1072;&#1079;&#1086;&#1074;&#1072;&#1090;&#1077;&#1083;&#1100;&#1085;&#1072;&#1103;%20&#1076;&#1077;&#1103;&#1090;&#1077;&#1083;&#1100;&#1085;&#1086;&#1089;&#1090;&#1100;\&#1073;&#1077;&#1083;&#1082;&#1080;.wmv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88;&#1091;&#1089;&#1083;&#1072;&#1085;&#1072;\Desktop\&#1072;&#1090;&#1090;&#1077;&#1089;&#1090;&#1072;&#1094;&#1080;&#1103;%20&#1071;&#1074;&#1086;&#1088;&#1089;&#1082;&#1072;&#1103;%20%202011&#1075;\&#1085;&#1077;&#1087;&#1086;&#1089;&#1088;&#1077;&#1076;&#1089;&#1090;&#1074;&#1077;&#1085;&#1085;&#1086;%20&#1086;&#1073;&#1088;&#1072;&#1079;&#1086;&#1074;&#1072;&#1090;&#1077;&#1083;&#1100;&#1085;&#1072;&#1103;%20&#1076;&#1077;&#1103;&#1090;&#1077;&#1083;&#1100;&#1085;&#1086;&#1089;&#1090;&#1100;\&#1084;&#1086;&#1081;&#1076;&#1086;&#1076;&#1099;&#1088;.wmv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усланКО\Рисунки, картинки, анимашки\фоны презентаций\bv100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714621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Варьеганское</a:t>
            </a: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муниципальное бюджетное дошкольное образовательное учреждение детский сад комбинированного вида</a:t>
            </a:r>
            <a:b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«Олененок»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«Правила личной гигиены»</a:t>
            </a:r>
            <a:r>
              <a:rPr lang="ru-RU" sz="49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9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4857760"/>
            <a:ext cx="6400800" cy="1752600"/>
          </a:xfrm>
        </p:spPr>
        <p:txBody>
          <a:bodyPr/>
          <a:lstStyle/>
          <a:p>
            <a:pPr algn="r"/>
            <a:r>
              <a:rPr lang="ru-RU" b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Разработала  воспитатель: Яворская Р.А</a:t>
            </a:r>
            <a:r>
              <a:rPr lang="ru-RU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3971925" y="5054600"/>
            <a:ext cx="38052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600">
              <a:solidFill>
                <a:schemeClr val="hlink"/>
              </a:solidFill>
            </a:endParaRP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0"/>
            <a:ext cx="5403850" cy="633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РусланКО\Рисунки, картинки, анимашки\фоны презентаций\bv100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6"/>
            <a:ext cx="8229600" cy="5697559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0"/>
          <a:ext cx="9144000" cy="720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7488"/>
                <a:gridCol w="6286512"/>
              </a:tblGrid>
              <a:tr h="7203440">
                <a:tc>
                  <a:txBody>
                    <a:bodyPr/>
                    <a:lstStyle/>
                    <a:p>
                      <a:pPr algn="r"/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Воспитатель</a:t>
                      </a:r>
                    </a:p>
                    <a:p>
                      <a:pPr algn="r"/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Дети</a:t>
                      </a:r>
                    </a:p>
                    <a:p>
                      <a:pPr algn="r"/>
                      <a:r>
                        <a:rPr lang="ru-RU" sz="20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endParaRPr lang="ru-RU" sz="20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Физкультминутка</a:t>
                      </a:r>
                      <a:r>
                        <a:rPr lang="ru-RU" sz="2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20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r"/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Воспитатель</a:t>
                      </a:r>
                    </a:p>
                    <a:p>
                      <a:pPr algn="r"/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r"/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r"/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r"/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r"/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r"/>
                      <a:endParaRPr lang="ru-RU" sz="20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Дети</a:t>
                      </a:r>
                    </a:p>
                    <a:p>
                      <a:pPr algn="r"/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r"/>
                      <a:endParaRPr lang="ru-RU" sz="20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 А как часто нужно мыть руки?</a:t>
                      </a:r>
                    </a:p>
                    <a:p>
                      <a:r>
                        <a:rPr lang="ru-RU" sz="2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(ответы детей)</a:t>
                      </a:r>
                      <a:endParaRPr lang="ru-RU" sz="20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Чтобы быть здоровым, сильным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Мой лицо и руки с мылом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Рано утром не ленись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физкультминутку становись.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(Слайд №11) </a:t>
                      </a:r>
                      <a:r>
                        <a:rPr lang="ru-RU" sz="2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(Воспитатель предлагает детям встать в круг)</a:t>
                      </a:r>
                      <a:endParaRPr lang="ru-RU" sz="20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2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(Звучит фонограмма «Танец маленьких утят» дети выполняют произвольные  танцевальные движения.)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РусланКО\Рисунки, картинки, анимашки\фоны презентаций\bv1008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6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709988"/>
            <a:ext cx="304800" cy="304800"/>
          </a:xfrm>
          <a:prstGeom prst="rect">
            <a:avLst/>
          </a:prstGeom>
        </p:spPr>
      </p:pic>
      <p:pic>
        <p:nvPicPr>
          <p:cNvPr id="15363" name="Picture 6" descr="jiv429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2714621"/>
            <a:ext cx="2247900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6" descr="jiv429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4714884"/>
            <a:ext cx="2808288" cy="1430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jiv429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4786321"/>
            <a:ext cx="2808288" cy="1430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05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РусланКО\Рисунки, картинки, анимашки\фоны презентаций\bv100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14290"/>
          <a:ext cx="8229600" cy="64294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00354"/>
                <a:gridCol w="5329246"/>
              </a:tblGrid>
              <a:tr h="6429420">
                <a:tc>
                  <a:txBody>
                    <a:bodyPr/>
                    <a:lstStyle/>
                    <a:p>
                      <a:pPr algn="r"/>
                      <a:endParaRPr lang="ru-RU" sz="20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Воспитатель</a:t>
                      </a:r>
                    </a:p>
                    <a:p>
                      <a:pPr algn="r"/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r"/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Дети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i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Просмотр фрагмента из мультфильма «Витя и </a:t>
                      </a:r>
                      <a:r>
                        <a:rPr lang="ru-RU" sz="2000" b="1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Микробус</a:t>
                      </a:r>
                      <a:r>
                        <a:rPr lang="ru-RU" sz="20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lang="ru-RU" sz="20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(Дети садятся на свои места.)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-А что может произойти, если не умываться и не мыть руки.</a:t>
                      </a:r>
                    </a:p>
                    <a:p>
                      <a:r>
                        <a:rPr lang="ru-RU" sz="2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(Рассуждения детей)</a:t>
                      </a:r>
                      <a:endParaRPr lang="ru-RU" sz="20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000" i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2000" i="1" u="sng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Повышение значимости сохранения и укрепления здоровья</a:t>
                      </a:r>
                    </a:p>
                    <a:p>
                      <a:endParaRPr lang="ru-RU" sz="2000" i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(Воспитатель предлагает детям посмотреть фрагмент мультфильма  «Витя и </a:t>
                      </a:r>
                      <a:r>
                        <a:rPr lang="ru-RU" sz="2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Микробус</a:t>
                      </a:r>
                      <a:r>
                        <a:rPr lang="ru-RU" sz="2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») </a:t>
                      </a:r>
                      <a:endParaRPr lang="ru-RU" sz="20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(Слайд №14)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альчик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39687"/>
            <a:ext cx="9144000" cy="6858001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РусланКО\Рисунки, картинки, анимашки\фоны презентаций\bv100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/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14612"/>
                <a:gridCol w="6429388"/>
              </a:tblGrid>
              <a:tr h="6858000">
                <a:tc>
                  <a:txBody>
                    <a:bodyPr/>
                    <a:lstStyle/>
                    <a:p>
                      <a:pPr algn="r"/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Воспитатель</a:t>
                      </a:r>
                    </a:p>
                    <a:p>
                      <a:pPr algn="r"/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Дети</a:t>
                      </a:r>
                    </a:p>
                    <a:p>
                      <a:pPr algn="r"/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Воспитатель</a:t>
                      </a:r>
                    </a:p>
                    <a:p>
                      <a:pPr algn="r"/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Дети</a:t>
                      </a:r>
                    </a:p>
                    <a:p>
                      <a:pPr algn="r"/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Воспитатель</a:t>
                      </a:r>
                    </a:p>
                    <a:p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Что    случилось с Витей?  Почему?</a:t>
                      </a:r>
                    </a:p>
                    <a:p>
                      <a:r>
                        <a:rPr lang="ru-RU" sz="22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(ответы детей)</a:t>
                      </a:r>
                      <a:endParaRPr lang="ru-RU" sz="2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ru-RU" sz="22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Чем покрыто наше тело? </a:t>
                      </a:r>
                    </a:p>
                    <a:p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-Наше тело покрыто кожей.  </a:t>
                      </a:r>
                    </a:p>
                    <a:p>
                      <a:r>
                        <a:rPr lang="ru-RU" sz="22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(Воспитатель предлагает  детям рассмотреть кожу на своих руках)</a:t>
                      </a:r>
                      <a:endParaRPr lang="ru-RU" sz="2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Кожа защищает наше тело от болезней. А когда вы бегаете, прыгаете и вам становится жарко, на коже появляются капельки пота. Если кожу долго не мыть, то на ней скапливаются жир и пот, которые задерживают частицы пыли. От этого кожа становится грязной, грубой и перестает защищать наше тело от микробов. </a:t>
                      </a:r>
                      <a:r>
                        <a:rPr lang="ru-RU" sz="2200" u="sng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(Слайд №16)</a:t>
                      </a:r>
                      <a:endParaRPr lang="ru-RU" sz="2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7929565" y="6357939"/>
            <a:ext cx="1214437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РусланКО\Рисунки, картинки, анимашки\фоны презентаций\bv100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14290"/>
          <a:ext cx="8229600" cy="64294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00354"/>
                <a:gridCol w="5329246"/>
              </a:tblGrid>
              <a:tr h="6429420">
                <a:tc>
                  <a:txBody>
                    <a:bodyPr/>
                    <a:lstStyle/>
                    <a:p>
                      <a:pPr algn="r"/>
                      <a:endParaRPr lang="ru-RU" sz="2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Воспитатель</a:t>
                      </a:r>
                    </a:p>
                    <a:p>
                      <a:pPr algn="r"/>
                      <a:endParaRPr lang="ru-RU" sz="2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endParaRPr lang="ru-RU" sz="2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Грязная кожа может принести вред здоровью. И кроме того, грязные, неряшливые люди всегда неприятны окружающим. </a:t>
                      </a:r>
                    </a:p>
                    <a:p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Вот почему кожу нужно мыть, за ней необходимо ухаживать.</a:t>
                      </a:r>
                    </a:p>
                    <a:p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«От простой воды и мыла </a:t>
                      </a:r>
                    </a:p>
                    <a:p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 микробов тает сила» </a:t>
                      </a:r>
                      <a:r>
                        <a:rPr lang="ru-RU" sz="2200" u="sng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(Слайд №18)</a:t>
                      </a:r>
                      <a:endParaRPr lang="ru-RU" sz="2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15" y="0"/>
            <a:ext cx="66436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929565" y="6357939"/>
            <a:ext cx="1214437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" y="1"/>
            <a:ext cx="253682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57626"/>
            <a:ext cx="2490788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РусланКО\Рисунки, картинки, анимашки\фоны презентаций\bv100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3"/>
            <a:ext cx="8229600" cy="569755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0"/>
          <a:ext cx="9144000" cy="7040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86050"/>
                <a:gridCol w="6357950"/>
              </a:tblGrid>
              <a:tr h="6858000">
                <a:tc>
                  <a:txBody>
                    <a:bodyPr/>
                    <a:lstStyle/>
                    <a:p>
                      <a:pPr algn="ctr"/>
                      <a:r>
                        <a:rPr lang="ru-RU" sz="19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«Посылка от </a:t>
                      </a:r>
                      <a:r>
                        <a:rPr lang="ru-RU" sz="1900" b="1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Мойдодыра</a:t>
                      </a:r>
                      <a:r>
                        <a:rPr lang="ru-RU" sz="19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lang="ru-RU" sz="19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r"/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Воспитатель</a:t>
                      </a:r>
                    </a:p>
                    <a:p>
                      <a:pPr algn="r"/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r"/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r"/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r"/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r"/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r"/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r"/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r"/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r"/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r"/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r"/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Воспитатель</a:t>
                      </a:r>
                    </a:p>
                    <a:p>
                      <a:pPr algn="r"/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r"/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r"/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r"/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r"/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Воспитатель</a:t>
                      </a:r>
                    </a:p>
                    <a:p>
                      <a:pPr algn="r"/>
                      <a:endParaRPr lang="ru-RU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900" i="1" u="sng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Закрепление образных представлений о функциональном  назначении предметов личной гигиены</a:t>
                      </a:r>
                    </a:p>
                    <a:p>
                      <a:endParaRPr lang="ru-RU" sz="19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-К нам в  </a:t>
                      </a:r>
                      <a:r>
                        <a:rPr lang="ru-RU" sz="19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/с пришла посылка.  Давай те узнаем от кого  эта посылка.</a:t>
                      </a:r>
                    </a:p>
                    <a:p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/>
                      <a:r>
                        <a:rPr lang="ru-RU" sz="19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«Дорогие ребята!</a:t>
                      </a:r>
                      <a:endParaRPr lang="ru-RU" sz="19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9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Я посылаю вам посылку. В ней  находятся</a:t>
                      </a:r>
                      <a:endParaRPr lang="ru-RU" sz="19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9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интересные загадки и к ним отгадки.</a:t>
                      </a:r>
                      <a:endParaRPr lang="ru-RU" sz="19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9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Постарайтесь разгадать загадки. Желаю</a:t>
                      </a:r>
                      <a:endParaRPr lang="ru-RU" sz="19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9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удачи. До свидания.</a:t>
                      </a:r>
                      <a:endParaRPr lang="ru-RU" sz="19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9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Ваш </a:t>
                      </a:r>
                      <a:r>
                        <a:rPr lang="ru-RU" sz="19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Мойдодыр</a:t>
                      </a:r>
                      <a:r>
                        <a:rPr lang="ru-RU" sz="19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lang="ru-RU" sz="19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900" u="sng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(Слайд №20)</a:t>
                      </a:r>
                      <a:endParaRPr lang="ru-RU" sz="19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-Отгадайте,   что  там  лежит?</a:t>
                      </a:r>
                    </a:p>
                    <a:p>
                      <a:r>
                        <a:rPr lang="ru-RU" sz="19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(Воспитатель загадывает загадки  и по ходу    достает кусок мыла, зубную щетку, носовой платок, расческу, полотенце, зеркало, щетку для чистки одежды.)</a:t>
                      </a:r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Лёг в карман и караулю:</a:t>
                      </a:r>
                    </a:p>
                    <a:p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Рёву, плаксу  и </a:t>
                      </a:r>
                      <a:r>
                        <a:rPr lang="ru-RU" sz="19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грязнулю</a:t>
                      </a:r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Им утру  потоки  слёз,</a:t>
                      </a:r>
                    </a:p>
                    <a:p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 забуду  и про  нос.  	 </a:t>
                      </a:r>
                    </a:p>
                    <a:p>
                      <a:endParaRPr lang="ru-RU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РусланКО\Рисунки, картинки, анимашки\фоны презентаций\bv100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Познавательно- исследовательский вид деятельности.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Тема: « Правила личной гигиены»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Возраст : 6-7 лет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Количество детей: 15</a:t>
            </a:r>
          </a:p>
          <a:p>
            <a:pPr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Формирование основ культуры здоровья.</a:t>
            </a:r>
          </a:p>
          <a:p>
            <a:pPr>
              <a:buNone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Задачи :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Познание: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Познакомить детей с правилами ухода за полостью рта.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Развивать и активизировать познавательную деятельность через мышление (классификацию, суждение), внимание и память (вербальную, двигательную, образную).</a:t>
            </a:r>
          </a:p>
          <a:p>
            <a:pPr>
              <a:buNone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Коммуникация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Совершенствовать умение оперировать имеющимися знаниями, обобщать, делать выводы. </a:t>
            </a: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/>
          </a:p>
        </p:txBody>
      </p:sp>
      <p:pic>
        <p:nvPicPr>
          <p:cNvPr id="194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5" y="357189"/>
            <a:ext cx="8474075" cy="6143625"/>
          </a:xfr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РусланКО\Рисунки, картинки, анимашки\фоны презентаций\bv100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0"/>
          <a:ext cx="9144000" cy="7330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14612"/>
                <a:gridCol w="6429388"/>
              </a:tblGrid>
              <a:tr h="7203440">
                <a:tc>
                  <a:txBody>
                    <a:bodyPr/>
                    <a:lstStyle/>
                    <a:p>
                      <a:pPr algn="r"/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Дети</a:t>
                      </a:r>
                    </a:p>
                    <a:p>
                      <a:pPr algn="r"/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Воспитатель</a:t>
                      </a:r>
                    </a:p>
                    <a:p>
                      <a:pPr algn="r"/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r"/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r"/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r"/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Дети</a:t>
                      </a:r>
                    </a:p>
                    <a:p>
                      <a:pPr algn="r"/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Воспитатель</a:t>
                      </a:r>
                    </a:p>
                    <a:p>
                      <a:pPr algn="r"/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r"/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r"/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r"/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Дети</a:t>
                      </a:r>
                    </a:p>
                    <a:p>
                      <a:pPr algn="r"/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Воспитатель</a:t>
                      </a:r>
                    </a:p>
                    <a:p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endParaRPr lang="ru-RU" sz="19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9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Дети</a:t>
                      </a:r>
                    </a:p>
                    <a:p>
                      <a:pPr algn="r"/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Воспитатель</a:t>
                      </a:r>
                    </a:p>
                    <a:p>
                      <a:pPr algn="r"/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r"/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Дети</a:t>
                      </a:r>
                    </a:p>
                    <a:p>
                      <a:pPr algn="r"/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Воспитатель</a:t>
                      </a:r>
                    </a:p>
                    <a:p>
                      <a:pPr algn="r"/>
                      <a:endParaRPr lang="ru-RU" sz="19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r"/>
                      <a:endParaRPr lang="ru-RU" sz="19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r"/>
                      <a:endParaRPr lang="ru-RU" sz="19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Дети</a:t>
                      </a:r>
                    </a:p>
                    <a:p>
                      <a:endParaRPr lang="ru-RU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Носовой платок </a:t>
                      </a:r>
                    </a:p>
                    <a:p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 себя я труд беру:</a:t>
                      </a:r>
                    </a:p>
                    <a:p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Пятки, локти с мылом тру,</a:t>
                      </a:r>
                    </a:p>
                    <a:p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коленки оттираю</a:t>
                      </a:r>
                    </a:p>
                    <a:p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Ничего не забываю.</a:t>
                      </a:r>
                    </a:p>
                    <a:p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Мочалка </a:t>
                      </a:r>
                    </a:p>
                    <a:p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Вытираю  я, стараюсь</a:t>
                      </a:r>
                    </a:p>
                    <a:p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После  бани  паренька.</a:t>
                      </a:r>
                    </a:p>
                    <a:p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Всё намокло, всё измялось –  </a:t>
                      </a:r>
                    </a:p>
                    <a:p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Нет сухого  уголка.	</a:t>
                      </a:r>
                    </a:p>
                    <a:p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Полотенце </a:t>
                      </a:r>
                    </a:p>
                    <a:p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Хожу-брожу  не по лесам,</a:t>
                      </a:r>
                    </a:p>
                    <a:p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 по усам, по волосам</a:t>
                      </a:r>
                    </a:p>
                    <a:p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 зубы  у меня длинней,</a:t>
                      </a:r>
                    </a:p>
                    <a:p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Чем  у волков  и медведей.	</a:t>
                      </a:r>
                    </a:p>
                    <a:p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Расческа</a:t>
                      </a:r>
                    </a:p>
                    <a:p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Кто  считает зубы  нам</a:t>
                      </a:r>
                    </a:p>
                    <a:p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 утрам  и вечерам.  	</a:t>
                      </a:r>
                    </a:p>
                    <a:p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Зубная щётка</a:t>
                      </a:r>
                    </a:p>
                    <a:p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Вроде ежика на вид, </a:t>
                      </a:r>
                    </a:p>
                    <a:p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 не просит пищи.</a:t>
                      </a:r>
                    </a:p>
                    <a:p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 одежде пробежит, </a:t>
                      </a:r>
                    </a:p>
                    <a:p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 та станет чище.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Одежная щетка</a:t>
                      </a:r>
                    </a:p>
                    <a:p>
                      <a:endParaRPr lang="ru-RU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РусланКО\Рисунки, картинки, анимашки\фоны презентаций\bv100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0"/>
            <a:ext cx="8643966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900" dirty="0"/>
              <a:t> 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0"/>
          <a:ext cx="9144000" cy="7040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14612"/>
                <a:gridCol w="6429388"/>
              </a:tblGrid>
              <a:tr h="6918960">
                <a:tc>
                  <a:txBody>
                    <a:bodyPr/>
                    <a:lstStyle/>
                    <a:p>
                      <a:pPr algn="r"/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Воспитатель</a:t>
                      </a:r>
                    </a:p>
                    <a:p>
                      <a:pPr algn="r"/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r"/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r"/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Дети</a:t>
                      </a:r>
                    </a:p>
                    <a:p>
                      <a:pPr algn="r"/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Воспитатель</a:t>
                      </a:r>
                    </a:p>
                    <a:p>
                      <a:pPr algn="r"/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r"/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r"/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Дети</a:t>
                      </a:r>
                    </a:p>
                    <a:p>
                      <a:pPr algn="r"/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Воспитатель</a:t>
                      </a:r>
                    </a:p>
                    <a:p>
                      <a:pPr algn="ctr"/>
                      <a:endParaRPr lang="ru-RU" sz="1900" b="1" i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9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Физкультминутка</a:t>
                      </a:r>
                      <a:endParaRPr lang="ru-RU" sz="19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Воспитатель</a:t>
                      </a:r>
                    </a:p>
                    <a:p>
                      <a:pPr algn="r"/>
                      <a:endParaRPr lang="ru-RU" sz="19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9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9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9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9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9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9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9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9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9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9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Дети</a:t>
                      </a:r>
                      <a:endParaRPr lang="ru-RU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Гладко  и   душисто, моет   очень чисто.</a:t>
                      </a:r>
                    </a:p>
                    <a:p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Нужно, чтоб у каждого  было –    </a:t>
                      </a:r>
                    </a:p>
                    <a:p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Что, ребята?</a:t>
                      </a:r>
                    </a:p>
                    <a:p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Мыло                             </a:t>
                      </a:r>
                    </a:p>
                    <a:p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Все эти предметы  личной гигиены.</a:t>
                      </a:r>
                    </a:p>
                    <a:p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-Ребята, вам знакомы  эти  предметами? Для чего они нужны?</a:t>
                      </a:r>
                    </a:p>
                    <a:p>
                      <a:r>
                        <a:rPr lang="ru-RU" sz="19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(ответы детей) </a:t>
                      </a:r>
                      <a:endParaRPr lang="ru-RU" sz="19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-Какими из этих  предметов должен пользоваться только один человек, а какими может пользоваться вся семья?</a:t>
                      </a:r>
                    </a:p>
                    <a:p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Кто умеет чисто мыться?</a:t>
                      </a:r>
                    </a:p>
                    <a:p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Кто водички не боится? </a:t>
                      </a:r>
                    </a:p>
                    <a:p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Это – мы, это – мы,</a:t>
                      </a:r>
                    </a:p>
                    <a:p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Это, это, это – мы!</a:t>
                      </a:r>
                    </a:p>
                    <a:p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  Умываться мы умеем, </a:t>
                      </a:r>
                    </a:p>
                    <a:p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  Моем руки, моем шею</a:t>
                      </a:r>
                    </a:p>
                    <a:p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  вот так; вот так, </a:t>
                      </a:r>
                    </a:p>
                    <a:p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  Чистим зубки </a:t>
                      </a:r>
                    </a:p>
                    <a:p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   Вот так , вот так.</a:t>
                      </a:r>
                    </a:p>
                    <a:p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Мы помылись, как большие,</a:t>
                      </a:r>
                    </a:p>
                    <a:p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Вот мы чистые какие!</a:t>
                      </a:r>
                    </a:p>
                    <a:p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Посмотри, посмотри!</a:t>
                      </a:r>
                    </a:p>
                    <a:p>
                      <a:r>
                        <a:rPr lang="ru-RU" sz="19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(Стоя на коврике дети выполняют движения по тексту)</a:t>
                      </a:r>
                      <a:endParaRPr lang="ru-RU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РусланКО\Рисунки, картинки, анимашки\фоны презентаций\bv100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00298"/>
                <a:gridCol w="6643702"/>
              </a:tblGrid>
              <a:tr h="6858000">
                <a:tc>
                  <a:txBody>
                    <a:bodyPr/>
                    <a:lstStyle/>
                    <a:p>
                      <a:pPr algn="ctr"/>
                      <a:r>
                        <a:rPr lang="ru-RU" sz="22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Игра «Что с чем дружит?»</a:t>
                      </a:r>
                      <a:endParaRPr lang="ru-RU" sz="2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2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endParaRPr lang="ru-RU" sz="2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2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2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r"/>
                      <a:endParaRPr lang="ru-RU" sz="2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r"/>
                      <a:endParaRPr lang="ru-RU" sz="2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Воспитатель</a:t>
                      </a:r>
                    </a:p>
                    <a:p>
                      <a:pPr algn="r"/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r"/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r"/>
                      <a:endParaRPr lang="ru-RU" sz="2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i="1" u="sng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Цель: активизировать сенсомоторные системы, формированию контроля  над  результатом своей деятельности.</a:t>
                      </a:r>
                      <a:endParaRPr lang="ru-RU" sz="2200" i="1" u="sng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2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Содержание игры:</a:t>
                      </a:r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детям предлагаются карточки  на которых изображено: нос, туфель, ногти, волосы, зубы, одежная щетка, носовой платок, расческа, зубная щетка, ножницы. </a:t>
                      </a:r>
                    </a:p>
                    <a:p>
                      <a:r>
                        <a:rPr lang="ru-RU" sz="22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Задача играющих</a:t>
                      </a:r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– подобрать к каждой картинке пару.</a:t>
                      </a:r>
                    </a:p>
                    <a:p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Задание выполняется в парах.</a:t>
                      </a:r>
                    </a:p>
                    <a:p>
                      <a:endParaRPr lang="ru-RU" sz="2200" i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2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(Когда дети выполнят задание воспитатель предлагает посмотреть на экран и проверить правильно ли они выполнили задание)</a:t>
                      </a:r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200" u="sng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(Слайд №24)</a:t>
                      </a:r>
                      <a:endParaRPr lang="ru-RU" sz="2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С чем дружит </a:t>
                      </a:r>
                      <a:r>
                        <a:rPr lang="ru-RU" sz="2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нос…, туфли…, ногти…, волосы..,  зубы..? </a:t>
                      </a:r>
                      <a:endParaRPr lang="ru-RU" sz="2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D:\РусланКО\Рисунки, картинки, анимашки\фоны презентаций\bv100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36866" name="Рисунок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315" y="500065"/>
            <a:ext cx="1095375" cy="1247775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28675" name="Рисунок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2" y="1857375"/>
            <a:ext cx="1400175" cy="103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Рисунок 4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50" y="3000375"/>
            <a:ext cx="1428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Рисунок 5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50" y="4286251"/>
            <a:ext cx="15001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Рисунок 3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00188" y="5500688"/>
            <a:ext cx="135731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Рисунок 9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72127" y="500063"/>
            <a:ext cx="1571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Рисунок 10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43565" y="1785939"/>
            <a:ext cx="1571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Рисунок 11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643563" y="3071813"/>
            <a:ext cx="1714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Рисунок 12"/>
          <p:cNvPicPr>
            <a:picLocks noChangeArrowheads="1"/>
          </p:cNvPicPr>
          <p:nvPr/>
        </p:nvPicPr>
        <p:blipFill>
          <a:blip r:embed="rId11"/>
          <a:srcRect t="-6876" b="-5566"/>
          <a:stretch>
            <a:fillRect/>
          </a:stretch>
        </p:blipFill>
        <p:spPr bwMode="auto">
          <a:xfrm>
            <a:off x="5715000" y="4286250"/>
            <a:ext cx="1500188" cy="1214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Рисунок 27"/>
          <p:cNvPicPr>
            <a:picLocks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786440" y="5500688"/>
            <a:ext cx="12858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Прямая соединительная линия 17"/>
          <p:cNvCxnSpPr>
            <a:stCxn id="36866" idx="3"/>
            <a:endCxn id="36872" idx="1"/>
          </p:cNvCxnSpPr>
          <p:nvPr/>
        </p:nvCxnSpPr>
        <p:spPr>
          <a:xfrm>
            <a:off x="2452688" y="1123951"/>
            <a:ext cx="3190875" cy="1233488"/>
          </a:xfrm>
          <a:prstGeom prst="line">
            <a:avLst/>
          </a:prstGeom>
          <a:ln w="76200">
            <a:solidFill>
              <a:srgbClr val="FF0000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36868" idx="3"/>
            <a:endCxn id="36875" idx="1"/>
          </p:cNvCxnSpPr>
          <p:nvPr/>
        </p:nvCxnSpPr>
        <p:spPr>
          <a:xfrm>
            <a:off x="2857500" y="3571875"/>
            <a:ext cx="2928938" cy="2465388"/>
          </a:xfrm>
          <a:prstGeom prst="line">
            <a:avLst/>
          </a:prstGeom>
          <a:ln w="76200">
            <a:solidFill>
              <a:srgbClr val="FF0000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36867" idx="3"/>
            <a:endCxn id="36871" idx="1"/>
          </p:cNvCxnSpPr>
          <p:nvPr/>
        </p:nvCxnSpPr>
        <p:spPr>
          <a:xfrm flipV="1">
            <a:off x="2828925" y="1071565"/>
            <a:ext cx="2743200" cy="1303337"/>
          </a:xfrm>
          <a:prstGeom prst="line">
            <a:avLst/>
          </a:prstGeom>
          <a:ln w="76200">
            <a:solidFill>
              <a:srgbClr val="FF0000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36869" idx="3"/>
            <a:endCxn id="36873" idx="1"/>
          </p:cNvCxnSpPr>
          <p:nvPr/>
        </p:nvCxnSpPr>
        <p:spPr>
          <a:xfrm flipV="1">
            <a:off x="2928940" y="3643314"/>
            <a:ext cx="2714625" cy="1214437"/>
          </a:xfrm>
          <a:prstGeom prst="line">
            <a:avLst/>
          </a:prstGeom>
          <a:ln w="76200">
            <a:solidFill>
              <a:srgbClr val="FF0000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endCxn id="36874" idx="1"/>
          </p:cNvCxnSpPr>
          <p:nvPr/>
        </p:nvCxnSpPr>
        <p:spPr>
          <a:xfrm flipV="1">
            <a:off x="2928938" y="4894265"/>
            <a:ext cx="2786062" cy="1106487"/>
          </a:xfrm>
          <a:prstGeom prst="line">
            <a:avLst/>
          </a:prstGeom>
          <a:ln w="76200">
            <a:solidFill>
              <a:srgbClr val="FF0000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1571604" y="0"/>
            <a:ext cx="5715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Игра «Что с чем дружит?»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РусланКО\Рисунки, картинки, анимашки\фоны презентаций\bv100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14290"/>
          <a:ext cx="8229600" cy="64294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00354"/>
                <a:gridCol w="5329246"/>
              </a:tblGrid>
              <a:tr h="6429420">
                <a:tc>
                  <a:txBody>
                    <a:bodyPr/>
                    <a:lstStyle/>
                    <a:p>
                      <a:pPr algn="r"/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Воспитатель</a:t>
                      </a:r>
                    </a:p>
                    <a:p>
                      <a:pPr algn="r"/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Дети</a:t>
                      </a:r>
                    </a:p>
                    <a:p>
                      <a:pPr algn="r"/>
                      <a:endParaRPr lang="ru-RU" sz="2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r"/>
                      <a:endParaRPr lang="ru-RU" sz="2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Воспитатель </a:t>
                      </a:r>
                      <a:endParaRPr lang="ru-RU" sz="2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-А вы дружите с зубной щёткой.</a:t>
                      </a:r>
                    </a:p>
                    <a:p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-Как вы думаете почему надо чистить зубы?</a:t>
                      </a:r>
                    </a:p>
                    <a:p>
                      <a:r>
                        <a:rPr lang="ru-RU" sz="22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(ответы детей)</a:t>
                      </a:r>
                      <a:endParaRPr lang="ru-RU" sz="2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-На зубах постоянно образуется налёт . Он состоит из микробов и остатков пищи . Пища застревает и между зубами . Поэтому очень важно уметь правильно чистить зубы. </a:t>
                      </a:r>
                      <a:r>
                        <a:rPr lang="ru-RU" sz="2200" u="sng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(Слайд </a:t>
                      </a:r>
                      <a:r>
                        <a:rPr lang="ru-RU" sz="2200" u="sng" kern="120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№26)</a:t>
                      </a:r>
                      <a:endParaRPr lang="ru-RU" sz="2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РусланКО\Рисунки, картинки, анимашки\фоны презентаций\bv100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172035" name="Rectangle 3"/>
          <p:cNvSpPr>
            <a:spLocks noGrp="1" noChangeArrowheads="1"/>
          </p:cNvSpPr>
          <p:nvPr>
            <p:ph idx="1"/>
          </p:nvPr>
        </p:nvSpPr>
        <p:spPr>
          <a:xfrm>
            <a:off x="357188" y="1785937"/>
            <a:ext cx="4648200" cy="3763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72039" name="Picture 7" descr="7402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6308" y="4143375"/>
            <a:ext cx="2536707" cy="1500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77" y="601002"/>
            <a:ext cx="2928963" cy="308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67900" y="4143377"/>
            <a:ext cx="1647165" cy="2143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2" y="714356"/>
            <a:ext cx="3761961" cy="5083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2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РусланКО\Рисунки, картинки, анимашки\фоны презентаций\bv100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45720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0"/>
          <a:ext cx="9144000" cy="7101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28860"/>
                <a:gridCol w="6715140"/>
              </a:tblGrid>
              <a:tr h="7101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Учимся чистить зубы</a:t>
                      </a:r>
                      <a:endParaRPr lang="ru-RU" sz="20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Воспитатель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i="1" u="sng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Знакомство с правилами ухода за полостью рта.</a:t>
                      </a:r>
                      <a:endParaRPr lang="ru-RU" sz="2000" i="1" u="sng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0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Нужно взять зубную щетку намочить щетинки водой, выдавить на них из тюбика пасту, аккуратно вставить щётку в рот, щетинками с пастой к зубам,  начинают с боковых зубов справа и слева, совершив 5-6 парных движений   щетку перемещают на передние зубы  </a:t>
                      </a:r>
                      <a:r>
                        <a:rPr lang="ru-RU" sz="2000" u="sng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(Слайд №287)</a:t>
                      </a:r>
                      <a:endParaRPr lang="ru-RU" sz="20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Зубы чистят в вертикальном направлении – от десны к зубному краю на верхней челюсти - сверху вниз, на нижней – снизу вверх </a:t>
                      </a:r>
                      <a:r>
                        <a:rPr lang="ru-RU" sz="2000" u="sng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(Слайд №29)</a:t>
                      </a:r>
                      <a:endParaRPr lang="ru-RU" sz="20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Движения в противоположном направлении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чреваты опасностью проталкивания налета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 десну. Зубы чистим такими движениями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внутри и снаружи . Дальше очищаем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жевательную поверхность зубов . </a:t>
                      </a:r>
                      <a:r>
                        <a:rPr lang="ru-RU" sz="2000" u="sng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(Слайд №30)</a:t>
                      </a:r>
                      <a:endParaRPr lang="ru-RU" sz="20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Вполне достаточно для чистки зубов 1,5-2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мин.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Когда почистим зубы, щетку надо помыть и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поставить в стаканчик.</a:t>
                      </a:r>
                    </a:p>
                    <a:p>
                      <a:r>
                        <a:rPr lang="ru-RU" sz="2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(По ходу объяснения дети имитируют движения «чистят зубы»)</a:t>
                      </a:r>
                      <a:endParaRPr lang="ru-RU" sz="20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0812" y="2714620"/>
            <a:ext cx="4683189" cy="3831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643438" cy="5899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3014930"/>
            <a:ext cx="5857916" cy="3843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 стрелкой 11"/>
          <p:cNvCxnSpPr/>
          <p:nvPr/>
        </p:nvCxnSpPr>
        <p:spPr>
          <a:xfrm rot="16200000" flipV="1">
            <a:off x="5894391" y="5464196"/>
            <a:ext cx="857263" cy="73018"/>
          </a:xfrm>
          <a:prstGeom prst="straightConnector1">
            <a:avLst/>
          </a:prstGeom>
          <a:ln w="127000">
            <a:solidFill>
              <a:srgbClr val="CD27C5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" y="2"/>
            <a:ext cx="4897503" cy="4007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 стрелкой 6"/>
          <p:cNvCxnSpPr/>
          <p:nvPr/>
        </p:nvCxnSpPr>
        <p:spPr>
          <a:xfrm rot="5400000">
            <a:off x="2643968" y="1999446"/>
            <a:ext cx="1071571" cy="73026"/>
          </a:xfrm>
          <a:prstGeom prst="straightConnector1">
            <a:avLst/>
          </a:prstGeom>
          <a:ln w="127000">
            <a:solidFill>
              <a:srgbClr val="CD27C5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РусланКО\Рисунки, картинки, анимашки\фоны презентаций\bv100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6"/>
            <a:ext cx="8229600" cy="5697559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928671"/>
            <a:ext cx="9144000" cy="583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Оборудование :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занятие-презентация, экран, проектор, ноутбук, фрагменты из мультфильмов  «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Мойдодыр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», «Петя и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Микробус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»; посылка от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Мойдодыра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с предметами  личной гигиены, конверт с письмом; кувшин с водой, тазик, губка, ватные диски (для сценки про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грязнулю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); карточки для игры «Что с чем дружит?»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Планируемый результат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Сформировать    представления о здоровом образе жизни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Предварительная работа: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Используемые</a:t>
            </a:r>
            <a:r>
              <a:rPr kumimoji="0" lang="ru-RU" sz="2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технологии: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b="1" baseline="0" dirty="0" smtClean="0">
                <a:latin typeface="Times New Roman" pitchFamily="18" charset="0"/>
                <a:cs typeface="Times New Roman" pitchFamily="18" charset="0"/>
              </a:rPr>
              <a:t>Последующая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работа: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"/>
            <a:ext cx="91440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Безопасность: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Формировать  представление о значении соблюдения правила личной гигиены.</a:t>
            </a:r>
          </a:p>
          <a:p>
            <a:pPr>
              <a:buNone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Социализация: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Воспитывать умение слушать друг друга, общаться, быть терпимым, уважать мнение товарища.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288" y="785795"/>
            <a:ext cx="749292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 стрелкой 10"/>
          <p:cNvCxnSpPr/>
          <p:nvPr/>
        </p:nvCxnSpPr>
        <p:spPr>
          <a:xfrm>
            <a:off x="4143372" y="1714489"/>
            <a:ext cx="2500316" cy="1928825"/>
          </a:xfrm>
          <a:prstGeom prst="straightConnector1">
            <a:avLst/>
          </a:prstGeom>
          <a:ln w="127000">
            <a:solidFill>
              <a:srgbClr val="CD27C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РусланКО\Рисунки, картинки, анимашки\фоны презентаций\bv100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" y="-80168"/>
            <a:ext cx="9250891" cy="693816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401080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214291"/>
          <a:ext cx="8572560" cy="8778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28892"/>
                <a:gridCol w="6143668"/>
              </a:tblGrid>
              <a:tr h="8341360">
                <a:tc>
                  <a:txBody>
                    <a:bodyPr/>
                    <a:lstStyle/>
                    <a:p>
                      <a:pPr algn="r"/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Воспитатель</a:t>
                      </a:r>
                    </a:p>
                    <a:p>
                      <a:pPr algn="r"/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Дети</a:t>
                      </a:r>
                    </a:p>
                    <a:p>
                      <a:pPr algn="r"/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Воспитатель</a:t>
                      </a:r>
                    </a:p>
                    <a:p>
                      <a:pPr algn="r"/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r"/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r"/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r"/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Дети</a:t>
                      </a:r>
                    </a:p>
                    <a:p>
                      <a:pPr algn="r"/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Воспитатель</a:t>
                      </a:r>
                    </a:p>
                    <a:p>
                      <a:pPr algn="r"/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Дети</a:t>
                      </a:r>
                    </a:p>
                    <a:p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/>
                      <a:r>
                        <a:rPr lang="ru-RU" sz="1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V. Итог занятия.</a:t>
                      </a:r>
                      <a:endParaRPr lang="ru-RU" sz="19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9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Игра   “Советы </a:t>
                      </a:r>
                      <a:r>
                        <a:rPr lang="ru-RU" sz="1900" b="1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Мойдодыра</a:t>
                      </a:r>
                      <a:r>
                        <a:rPr lang="ru-RU" sz="19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”</a:t>
                      </a:r>
                      <a:endParaRPr lang="ru-RU" sz="19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9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endParaRPr lang="ru-RU" sz="1900" b="1" i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900" b="1" i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900" b="1" i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r"/>
                      <a:endParaRPr lang="ru-RU" sz="1900" b="1" i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r"/>
                      <a:endParaRPr lang="ru-RU" sz="1900" b="1" i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r"/>
                      <a:endParaRPr lang="ru-RU" sz="1900" b="1" i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r"/>
                      <a:endParaRPr lang="ru-RU" sz="1900" b="0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9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Дети</a:t>
                      </a:r>
                    </a:p>
                    <a:p>
                      <a:r>
                        <a:rPr lang="ru-RU" sz="19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endParaRPr lang="ru-RU" sz="19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9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endParaRPr lang="ru-RU" sz="19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9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endParaRPr lang="ru-RU" sz="19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9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endParaRPr lang="ru-RU" sz="19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9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endParaRPr lang="ru-RU" sz="19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9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endParaRPr lang="ru-RU" sz="19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9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endParaRPr lang="ru-RU" sz="19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-Сколько раз надо чистить зубы?</a:t>
                      </a:r>
                    </a:p>
                    <a:p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-Два раза в день: утром и вечером. </a:t>
                      </a:r>
                    </a:p>
                    <a:p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-Мы с вами повторили, как надо мыть руки, умываться, чистить зубы. Еще раз посмотрите на все предметы, лежащие у меня на столе. </a:t>
                      </a:r>
                    </a:p>
                    <a:p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-Какие предметы нужны,  чтобы умыться? </a:t>
                      </a:r>
                    </a:p>
                    <a:p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-Мыло и полотенце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 какие предметы нужны чтобы почистить зубы?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Зубная щётка и зубная паста</a:t>
                      </a:r>
                    </a:p>
                    <a:p>
                      <a:r>
                        <a:rPr lang="ru-RU" sz="19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ru-RU" sz="19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lang="ru-RU" sz="1900" i="1" u="sng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Цель игры: закрепить знания детей о правилах личной гигиены. </a:t>
                      </a:r>
                    </a:p>
                    <a:p>
                      <a:r>
                        <a:rPr lang="ru-RU" sz="19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Содержание игры:</a:t>
                      </a:r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на экране появляются картинки, на которых зашифрованы правила личной гигиены.</a:t>
                      </a:r>
                    </a:p>
                    <a:p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9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Задача играющих</a:t>
                      </a:r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— прочесть эти правила: </a:t>
                      </a:r>
                      <a:r>
                        <a:rPr lang="ru-RU" sz="1900" u="sng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(Слайд №32)</a:t>
                      </a:r>
                      <a:endParaRPr lang="ru-RU" sz="19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Умываться по утрам и вечерам.</a:t>
                      </a:r>
                    </a:p>
                    <a:p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Чистить зубы нужно 2 раза в день (утром, после завтрака, и вечером, перед сном) </a:t>
                      </a:r>
                    </a:p>
                    <a:p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3.Принимать</a:t>
                      </a:r>
                      <a:r>
                        <a:rPr lang="ru-RU" sz="19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ванну.</a:t>
                      </a:r>
                      <a:endParaRPr lang="ru-RU" sz="19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4.Ежедневно  расчесывать  волосы.</a:t>
                      </a:r>
                    </a:p>
                    <a:p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5.Стричь вовремя   ногти.</a:t>
                      </a:r>
                    </a:p>
                    <a:p>
                      <a:r>
                        <a:rPr lang="ru-RU" sz="19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(рассказывают правила личной гигиены)</a:t>
                      </a:r>
                      <a:endParaRPr lang="ru-RU" sz="19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:\РусланКО\Рисунки, картинки, анимашки\фоны презентаций\bv100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6" y="3714753"/>
            <a:ext cx="2256233" cy="26432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/>
          <a:srcRect l="6111" b="8889"/>
          <a:stretch>
            <a:fillRect/>
          </a:stretch>
        </p:blipFill>
        <p:spPr bwMode="auto">
          <a:xfrm>
            <a:off x="500036" y="714356"/>
            <a:ext cx="2748343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5"/>
          <a:srcRect l="8800" r="7200" b="9000"/>
          <a:stretch>
            <a:fillRect/>
          </a:stretch>
        </p:blipFill>
        <p:spPr bwMode="auto">
          <a:xfrm>
            <a:off x="3571870" y="785795"/>
            <a:ext cx="2286017" cy="1981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48" y="3643315"/>
            <a:ext cx="2143140" cy="26234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7"/>
          <a:srcRect t="3500" r="6000" b="6500"/>
          <a:stretch>
            <a:fillRect/>
          </a:stretch>
        </p:blipFill>
        <p:spPr bwMode="auto">
          <a:xfrm>
            <a:off x="3428994" y="3643315"/>
            <a:ext cx="2071689" cy="2644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7896" name="Picture 8"/>
          <p:cNvPicPr>
            <a:picLocks noChangeAspect="1" noChangeArrowheads="1"/>
          </p:cNvPicPr>
          <p:nvPr/>
        </p:nvPicPr>
        <p:blipFill>
          <a:blip r:embed="rId8"/>
          <a:srcRect l="18125"/>
          <a:stretch>
            <a:fillRect/>
          </a:stretch>
        </p:blipFill>
        <p:spPr bwMode="auto">
          <a:xfrm>
            <a:off x="6215074" y="785794"/>
            <a:ext cx="2357454" cy="19219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РусланКО\Рисунки, картинки, анимашки\фоны презентаций\bv100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57200" y="285729"/>
            <a:ext cx="8229600" cy="5840435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14612"/>
                <a:gridCol w="6429388"/>
              </a:tblGrid>
              <a:tr h="6858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VI</a:t>
                      </a: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 Рефлексия.</a:t>
                      </a:r>
                      <a:endParaRPr lang="ru-RU" sz="24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Воспитатель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u="sng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 молодцы. Все правила личной гигиены знаете. А сейчас у меня для вас маленький сюрприз. Посмотрите на экран.</a:t>
                      </a:r>
                    </a:p>
                    <a:p>
                      <a:r>
                        <a:rPr lang="ru-RU" sz="24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(Просмотр фрагмента из мультфильма «</a:t>
                      </a:r>
                      <a:r>
                        <a:rPr lang="ru-RU" sz="24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Мойдодыр</a:t>
                      </a:r>
                      <a:r>
                        <a:rPr lang="ru-RU" sz="24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»)</a:t>
                      </a:r>
                      <a:endParaRPr lang="ru-RU" sz="24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белки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8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РусланКО\Рисунки, картинки, анимашки\фоны презентаций\bv100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64087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2"/>
            <a:ext cx="91440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Самоанализ  непосредственной образовательной деятельности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«Правила личной гигиены»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Место разбираемого занятия по изучаемой теме.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Познавательно-исследовательская деятельность (ознакомление с окружающим миром).  Для детей   6-7 года жизни.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Вид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непосредственной-образовательной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деятельности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–  познавательно-исследовательская деятельность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II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Обоснование целей и выполнение намеченного плана занятий.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Формирование основ культуры здоровья 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Познание: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Познакомить детей с правилами ухода  за  полостью рта.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Развивать и активизировать познавательную деятельность через мышление (классификацию, суждение), внимание и память (вербальную, двигательную, образную).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Коммуникация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Совершенствовать умение оперировать имеющимися знаниями, обобщать, делать выводы.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Безопасность: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Формировать  представление о значении соблюдения правила личной гигиены.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Социализация: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Воспитывать умение слушать друг друга, общаться, быть терпимым, уважать мнение товарища.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Планируемый результат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Сформировать    представления о здоровом образе жизни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РусланКО\Рисунки, картинки, анимашки\фоны презентаций\bv100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65527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2"/>
            <a:ext cx="9144000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Ход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Интеграция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Познание, коммуникация, безопасность, социализация.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Оборудование: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занятие-презентация, экран, проектор, ноутбук.,  фрагменты мультфильмов :«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Мойдодыр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», «Петя 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микробус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»; посылка от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Мойдодыра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с предметами  личной гигиены, конверт с письмом; кувшин с водой, тазик, ватные диски, губка (для «Сценки про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грязнулю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») ; карточки для игры «Что с чем дружит».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Продолжительность занятия 25 мин.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1. Структурно-временной анализ занятия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Этапы занятия: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Организационный момент. – 1,5 мин.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Актуализация опорных знаний. Постановка проблемы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– 2 мин.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Открытие  нового знания. – 18 мин.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Итог занятия. – 2 мин.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Рефлексия. – 1,5 мин.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.Организационное начало непосредственной образовательной деятельности: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Готовность воспитателя к непосредственной образовательной деятельности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-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наличие конспекта, наглядных, пособий, подготовленность учебного помещения - чистота, свежий воздух, мебель соответствует росту, хорошее освещение, соблюдены правила техники безопасности и санитарно-гигиенические требования.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Цель и содержание занятия соответствуют перспективному плану и реальным возможностям ребенка.  Рационально распределено время этапов непосредственной образовательной  деятельности.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РусланКО\Рисунки, картинки, анимашки\фоны презентаций\bv100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08712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/>
          </a:p>
          <a:p>
            <a:endParaRPr lang="ru-RU" dirty="0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2"/>
            <a:ext cx="9144000" cy="729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Продолжительность и вид деятельности каждого этапа занятия соответствует психофизиологическим особенностям этого возраста.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Валеологическая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поддержка осуществлялась организацией рабочего места в соответствии с нормами, организацией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физпауз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рациональной сменой видов деятельности.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Мотивация непосредственной образовательной  деятельности проводилась через эмоциональное вхождение в тему, создание ситуации успеха, подбор ряда заданий нарастающей сложности, эмоциональная похвала, стимулирование занимательным содержанием, создание проблемной, игровой ситуаций. На протяжении всего занятия, дети  не испытывали эмоциональной усталости. Устойчивость внимания обеспечивалась с опорой на разнообразные формы активности: слуховую, зрительную, двигательно-моторную. </a:t>
            </a: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II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Мотивировка отбора материала для данного занятия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Вводная часть   способствует установлению положительного контакта со взрослым, улучшению настроения и мотивации на последующую деятельность.   </a:t>
            </a:r>
          </a:p>
          <a:p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Здесь использовались такие упражнения как: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Просмотр фрагмента мультфильма «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Мойдодыр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  направлен на введение детей в тему «Правила личной гигиены», способствует стимулированию познавательной активности.  Совместные рассуждения, коллективное взаимодействие создает благоприятные условия для развития групповой сплоченности и чувства сотрудничества. Происходит формирование социально-коммуникативных навыков и уверенного поведения.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Сценка про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грязнулю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направлена на  закрепление культурно-гигиенических навыков.   В ходе практических манипуляций с предметом происходит обогащение сенсомоторного опыта детей, развитие наглядно-образного мышления и наблюдательности.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РусланКО\Рисунки, картинки, анимашки\фоны презентаций\bv100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6"/>
            <a:ext cx="8640960" cy="61206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1"/>
            <a:ext cx="9144000" cy="729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Физ. пауза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-  направлена на снятие эмоционального и физического утомления, формирование координации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зрительномоторного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и слухового восприятия и способствует формированию пространственной и мышечной координации в статике, развитию внимания, памяти, ритмических способностей.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Просмотр фрагмента «Витя и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Микробус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- направлен на развитие познавательной активности, внимания, словесно-логического мышления, умения устанавливать причинно-следственные связи, а так же на повышение значимости сохранения и укрепления здоровья. </a:t>
            </a:r>
          </a:p>
          <a:p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Посылка от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Мойдодыра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- направлена на развитие познавательной активности, закрепление образных представлений о функциональном назначении предметов личной гигиены. Использование загадок способствует активизации внимания, развитию ассоциативного мышления, позволяет активизировать образы и представления, хранящиеся в долговременной памяти детей.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Физ. минутка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способствует развитию слухоречевой координации и памяти, темпа, ритма речи, речевого дыхания, от которого зависит выразительность речи.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Игра «Что с чем дружит»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 направлена на активизацию сенсомоторных систем, формированию контроля  над  результатом своей деятельности.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микрогруппах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создает благоприятные условия для развития групповой сплоченности, взаимопомощи, форм уверенного поведения, для формирования социально-коммуникативных умений.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Учимся чистить зубы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   направлено на формирование умений и навыков пользования зубной щеткой, запоминания последовательности и направления движений, времени чистки зубов, способствует лучшему усвоению словесной информации.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РусланКО\Рисунки, картинки, анимашки\фоны презентаций\bv100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6"/>
            <a:ext cx="8640960" cy="6192688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0"/>
            <a:ext cx="9144000" cy="701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Игра   “Советы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Мойдодыра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”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направлена на закрепление знания детей о правилах личной гигиены.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Рефлексия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- направлена на передачу положительных эмоций, этому способствовал  просмотр фрагмента 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Мойдодыр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III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Психологическая и педагогическая готовность оценки системы заданий и упражнений , выполненных детьми на занятии.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Занятие подчинено одной теме, все задания и упражнения  взаимосвязаны между собой.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IV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Мотивировка выбора методов занятия, оценка соответствия данных методов целям и содержания занятия.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Предлагаемый детям материал соответствует возрастному уровню детей  6-7 года жизни.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 занятии использованы следующие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методы: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 источнику знаний: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словесные – беседа, проблемный вопрос, обсуждение;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наглядные –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мультимедийная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презентация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практические –  дидактические игры.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характеру познавательной деятельности: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Репродуктивные: ответы на элементарные вопросы.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Поисковые: ответы на проблемные вопросы,  использование полученных ранее знаний в новой ситуации, освоение знаний в процессе анализа.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тимулирующие методы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поощрение, подчеркивание достижений, мотивация учения, ситуация успеха, занимательность информации.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Методы обучения применялись на пределе возможностей ребенка в зоне ближайшего развития.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РусланКО\Рисунки, картинки, анимашки\фоны презентаций\bv100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Структура  занятия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972584" cy="4525963"/>
          </a:xfrm>
        </p:spPr>
        <p:txBody>
          <a:bodyPr/>
          <a:lstStyle/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Организационный момент – 1,5мин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Актуализация опорных знаний. Постановка проблемы  – 2 мин.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Открытие  нового знания – 18 мин.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Итог занятия – 2 мин.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Рефлексия- 1,5 мин.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РусланКО\Рисунки, картинки, анимашки\фоны презентаций\bv100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964488" cy="67413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2"/>
            <a:ext cx="91440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Деятельность воспитателя  характеризуется: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научностью и доступностью содержания;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организацией самостоятельной работы ребенка;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детальной проверкой и оценкой знаний и умений;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эвристическим характером вопросов воспитателя и доверительными отношениями;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эффективностью использования ИКТ;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высокой плотностью занятия,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высокой эмоциональной насыщенностью.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Характеристика деятельности детей 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сформирована познавательная мотивация;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положительные эмоции;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устойчивое внимание;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актуализация личного опыта;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наглядно-образное мышление;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эмоциональное восприятие;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кратковременная и долговременная память;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творческое воображение;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учебно-игровая деятельность;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опыт сотрудничества.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Результаты занятия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Сформированы   начальные представления о здоровом образе жизни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Вывод: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занятия достигнута.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 Р.А.Яворская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РусланКО\Рисунки, картинки, анимашки\фоны презентаций\bv1008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71406" y="0"/>
          <a:ext cx="9072594" cy="6918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43206"/>
                <a:gridCol w="6429388"/>
              </a:tblGrid>
              <a:tr h="6918960">
                <a:tc>
                  <a:txBody>
                    <a:bodyPr/>
                    <a:lstStyle/>
                    <a:p>
                      <a:pPr algn="ctr"/>
                      <a:r>
                        <a:rPr lang="en-US" sz="175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</a:t>
                      </a:r>
                      <a:r>
                        <a:rPr lang="ru-RU" sz="175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.Организационный момент.</a:t>
                      </a:r>
                      <a:endParaRPr lang="ru-RU" sz="175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r"/>
                      <a:endParaRPr lang="ru-RU" sz="175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7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Воспитатель</a:t>
                      </a:r>
                    </a:p>
                    <a:p>
                      <a:pPr algn="r"/>
                      <a:r>
                        <a:rPr lang="ru-RU" sz="17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Дети</a:t>
                      </a:r>
                    </a:p>
                    <a:p>
                      <a:pPr algn="r"/>
                      <a:r>
                        <a:rPr lang="ru-RU" sz="17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Воспитатель</a:t>
                      </a:r>
                    </a:p>
                    <a:p>
                      <a:pPr algn="r"/>
                      <a:r>
                        <a:rPr lang="ru-RU" sz="17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Дети</a:t>
                      </a:r>
                    </a:p>
                    <a:p>
                      <a:pPr algn="r"/>
                      <a:r>
                        <a:rPr lang="ru-RU" sz="17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Воспитатель</a:t>
                      </a:r>
                    </a:p>
                    <a:p>
                      <a:pPr algn="r"/>
                      <a:r>
                        <a:rPr lang="ru-RU" sz="17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Дети</a:t>
                      </a:r>
                    </a:p>
                    <a:p>
                      <a:pPr algn="r"/>
                      <a:r>
                        <a:rPr lang="ru-RU" sz="17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Воспитатель</a:t>
                      </a:r>
                    </a:p>
                    <a:p>
                      <a:pPr algn="r"/>
                      <a:r>
                        <a:rPr lang="ru-RU" sz="17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Дети</a:t>
                      </a:r>
                    </a:p>
                    <a:p>
                      <a:pPr algn="r"/>
                      <a:r>
                        <a:rPr lang="ru-RU" sz="17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Воспитатель</a:t>
                      </a:r>
                    </a:p>
                    <a:p>
                      <a:pPr algn="r"/>
                      <a:r>
                        <a:rPr lang="ru-RU" sz="17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Дети</a:t>
                      </a:r>
                    </a:p>
                    <a:p>
                      <a:pPr algn="r"/>
                      <a:r>
                        <a:rPr lang="ru-RU" sz="17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Воспитатель</a:t>
                      </a:r>
                    </a:p>
                    <a:p>
                      <a:pPr algn="r"/>
                      <a:r>
                        <a:rPr lang="ru-RU" sz="17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Дети</a:t>
                      </a:r>
                    </a:p>
                    <a:p>
                      <a:pPr algn="r"/>
                      <a:r>
                        <a:rPr lang="ru-RU" sz="17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Воспитатель</a:t>
                      </a:r>
                    </a:p>
                    <a:p>
                      <a:pPr algn="r"/>
                      <a:endParaRPr lang="ru-RU" sz="175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7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Дети</a:t>
                      </a:r>
                    </a:p>
                    <a:p>
                      <a:pPr algn="ctr"/>
                      <a:r>
                        <a:rPr lang="ru-RU" sz="17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lang="ru-RU" sz="175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II. Актуализация опорных знаний. Постановка проблемы.</a:t>
                      </a:r>
                      <a:endParaRPr lang="ru-RU" sz="175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75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Просмотр фрагмента мультфильма   «</a:t>
                      </a:r>
                      <a:r>
                        <a:rPr lang="ru-RU" sz="1750" b="1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Мойдодыр</a:t>
                      </a:r>
                      <a:r>
                        <a:rPr lang="ru-RU" sz="175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lang="ru-RU" sz="175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7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Воспитатель</a:t>
                      </a:r>
                      <a:endParaRPr lang="ru-RU" sz="17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750" i="1" u="sng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Установление положительного контакта со взрослым,  мотивация на последующую деятельность.   </a:t>
                      </a:r>
                    </a:p>
                    <a:p>
                      <a:r>
                        <a:rPr lang="ru-RU" sz="175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(Дети стоят в кругу)</a:t>
                      </a:r>
                      <a:endParaRPr lang="ru-RU" sz="175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75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lang="ru-RU" sz="17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-Давайте улыбнёмся друг другу. </a:t>
                      </a:r>
                    </a:p>
                    <a:p>
                      <a:r>
                        <a:rPr lang="ru-RU" sz="17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75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(улыбаются друг другу)</a:t>
                      </a:r>
                      <a:endParaRPr lang="ru-RU" sz="175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7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 готовы, глазки? </a:t>
                      </a:r>
                    </a:p>
                    <a:p>
                      <a:r>
                        <a:rPr lang="ru-RU" sz="17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Да! </a:t>
                      </a:r>
                      <a:r>
                        <a:rPr lang="ru-RU" sz="175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(поглаживают веки глаз, смотрят в «бинокль»)</a:t>
                      </a:r>
                      <a:endParaRPr lang="ru-RU" sz="175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7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 готовы, ушки?</a:t>
                      </a:r>
                    </a:p>
                    <a:p>
                      <a:r>
                        <a:rPr lang="ru-RU" sz="17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Да! </a:t>
                      </a:r>
                      <a:r>
                        <a:rPr lang="ru-RU" sz="175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(прикладывают ладони к ушам, поглаживая их)</a:t>
                      </a:r>
                      <a:endParaRPr lang="ru-RU" sz="175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7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 готовы, ручки?</a:t>
                      </a:r>
                    </a:p>
                    <a:p>
                      <a:r>
                        <a:rPr lang="ru-RU" sz="17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Да! </a:t>
                      </a:r>
                      <a:r>
                        <a:rPr lang="ru-RU" sz="175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(хлопают в ладоши)</a:t>
                      </a:r>
                      <a:endParaRPr lang="ru-RU" sz="175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7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 готовы, ножки?</a:t>
                      </a:r>
                    </a:p>
                    <a:p>
                      <a:r>
                        <a:rPr lang="ru-RU" sz="17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Да! </a:t>
                      </a:r>
                      <a:r>
                        <a:rPr lang="ru-RU" sz="175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(поглаживают ноги, притопывают)</a:t>
                      </a:r>
                      <a:endParaRPr lang="ru-RU" sz="175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7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 готовы?</a:t>
                      </a:r>
                    </a:p>
                    <a:p>
                      <a:r>
                        <a:rPr lang="ru-RU" sz="17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Да! </a:t>
                      </a:r>
                      <a:r>
                        <a:rPr lang="ru-RU" sz="175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(разводят руки в стороны и обнимают себя)</a:t>
                      </a:r>
                      <a:endParaRPr lang="ru-RU" sz="175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75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(предлагает детям сесть за столы)</a:t>
                      </a:r>
                      <a:endParaRPr lang="ru-RU" sz="175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7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Покажите, с каким настроением вы пришли  </a:t>
                      </a:r>
                    </a:p>
                    <a:p>
                      <a:r>
                        <a:rPr lang="ru-RU" sz="175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 показывают карточки с  лицом радостным или грустным</a:t>
                      </a:r>
                      <a:r>
                        <a:rPr lang="ru-RU" sz="18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). 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 </a:t>
                      </a:r>
                    </a:p>
                    <a:p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8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Введение</a:t>
                      </a:r>
                      <a:r>
                        <a:rPr lang="ru-RU" sz="1800" i="1" u="sng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тему.</a:t>
                      </a:r>
                      <a:endParaRPr lang="ru-RU" sz="1800" i="1" u="sng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-Внимание на экран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Улыбающееся лицо 6"/>
          <p:cNvSpPr/>
          <p:nvPr/>
        </p:nvSpPr>
        <p:spPr>
          <a:xfrm>
            <a:off x="4286248" y="5143512"/>
            <a:ext cx="500066" cy="500066"/>
          </a:xfrm>
          <a:prstGeom prst="smileyFac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8" name="Улыбающееся лицо 7"/>
          <p:cNvSpPr/>
          <p:nvPr/>
        </p:nvSpPr>
        <p:spPr>
          <a:xfrm>
            <a:off x="5286380" y="5143512"/>
            <a:ext cx="571504" cy="500066"/>
          </a:xfrm>
          <a:prstGeom prst="smileyFace">
            <a:avLst>
              <a:gd name="adj" fmla="val -4653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ойдодыр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5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РусланКО\Рисунки, картинки, анимашки\фоны презентаций\bv100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-32" y="0"/>
          <a:ext cx="9144032" cy="7559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7520"/>
                <a:gridCol w="6286512"/>
              </a:tblGrid>
              <a:tr h="7223760">
                <a:tc>
                  <a:txBody>
                    <a:bodyPr/>
                    <a:lstStyle/>
                    <a:p>
                      <a:pPr algn="ctr"/>
                      <a:r>
                        <a:rPr lang="ru-RU" sz="175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75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7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Воспитатель</a:t>
                      </a:r>
                    </a:p>
                    <a:p>
                      <a:pPr algn="r"/>
                      <a:r>
                        <a:rPr lang="ru-RU" sz="17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Дети</a:t>
                      </a:r>
                    </a:p>
                    <a:p>
                      <a:pPr algn="r"/>
                      <a:r>
                        <a:rPr lang="ru-RU" sz="17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Воспитатель</a:t>
                      </a:r>
                    </a:p>
                    <a:p>
                      <a:pPr algn="r"/>
                      <a:r>
                        <a:rPr lang="ru-RU" sz="17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Дети</a:t>
                      </a:r>
                    </a:p>
                    <a:p>
                      <a:pPr algn="r"/>
                      <a:r>
                        <a:rPr lang="ru-RU" sz="17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Воспитатель</a:t>
                      </a:r>
                    </a:p>
                    <a:p>
                      <a:pPr algn="r"/>
                      <a:r>
                        <a:rPr lang="ru-RU" sz="17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r"/>
                      <a:r>
                        <a:rPr lang="ru-RU" sz="17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Дети</a:t>
                      </a:r>
                    </a:p>
                    <a:p>
                      <a:pPr algn="r"/>
                      <a:r>
                        <a:rPr lang="ru-RU" sz="17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r"/>
                      <a:r>
                        <a:rPr lang="ru-RU" sz="17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r"/>
                      <a:r>
                        <a:rPr lang="ru-RU" sz="17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Воспитатель</a:t>
                      </a:r>
                    </a:p>
                    <a:p>
                      <a:pPr algn="r"/>
                      <a:r>
                        <a:rPr lang="ru-RU" sz="17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r"/>
                      <a:r>
                        <a:rPr lang="ru-RU" sz="17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r"/>
                      <a:r>
                        <a:rPr lang="ru-RU" sz="17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Дети</a:t>
                      </a:r>
                    </a:p>
                    <a:p>
                      <a:pPr algn="r"/>
                      <a:r>
                        <a:rPr lang="ru-RU" sz="17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Воспитатель</a:t>
                      </a:r>
                    </a:p>
                    <a:p>
                      <a:endParaRPr lang="ru-RU" sz="175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75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75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III</a:t>
                      </a:r>
                      <a:r>
                        <a:rPr lang="ru-RU" sz="175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 Открытие  нового знания.</a:t>
                      </a:r>
                      <a:endParaRPr lang="ru-RU" sz="175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75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Сценка   про </a:t>
                      </a:r>
                      <a:r>
                        <a:rPr lang="ru-RU" sz="1750" b="1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грязнулю</a:t>
                      </a:r>
                      <a:r>
                        <a:rPr lang="ru-RU" sz="175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175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7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r"/>
                      <a:endParaRPr lang="ru-RU" sz="175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7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Воспитатель</a:t>
                      </a:r>
                    </a:p>
                    <a:p>
                      <a:r>
                        <a:rPr lang="ru-RU" sz="17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7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endParaRPr lang="ru-RU" sz="175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7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7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75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75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lang="ru-RU" sz="17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Как вы думаете, почему от    мальчика  сбежали вещи?</a:t>
                      </a:r>
                    </a:p>
                    <a:p>
                      <a:r>
                        <a:rPr lang="ru-RU" sz="175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(рассуждения детей)</a:t>
                      </a:r>
                      <a:endParaRPr lang="ru-RU" sz="175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7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Как  можно назвать этого мальчика?</a:t>
                      </a:r>
                    </a:p>
                    <a:p>
                      <a:r>
                        <a:rPr lang="ru-RU" sz="175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ru-RU" sz="175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Неряха</a:t>
                      </a:r>
                      <a:r>
                        <a:rPr lang="ru-RU" sz="175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75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грязнуля</a:t>
                      </a:r>
                      <a:r>
                        <a:rPr lang="ru-RU" sz="175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.)</a:t>
                      </a:r>
                      <a:r>
                        <a:rPr lang="ru-RU" sz="17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ru-RU" sz="17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Правильно. Что надо делать, чтобы не стать похожим на этого мальчика?</a:t>
                      </a:r>
                    </a:p>
                    <a:p>
                      <a:r>
                        <a:rPr lang="ru-RU" sz="175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(Мыть руки, умываться, мыться, чистить и стирать одежду, расчесываться.)</a:t>
                      </a:r>
                      <a:r>
                        <a:rPr lang="ru-RU" sz="17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ru-RU" sz="175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lang="ru-RU" sz="17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ru-RU" sz="17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Молодцы!  Сегодня мы будем говорить о правилах личной гигиены .</a:t>
                      </a:r>
                    </a:p>
                    <a:p>
                      <a:r>
                        <a:rPr lang="ru-RU" sz="17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Как вы думаете, что такое «личная гигиена»? </a:t>
                      </a:r>
                    </a:p>
                    <a:p>
                      <a:r>
                        <a:rPr lang="ru-RU" sz="175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(рассуждения детей)</a:t>
                      </a:r>
                      <a:endParaRPr lang="ru-RU" sz="175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75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 Личная гигиена – это уход за своим телом, содержание его в чистоте. </a:t>
                      </a:r>
                      <a:endParaRPr lang="ru-RU" sz="175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750" i="1" u="sng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</a:p>
                    <a:p>
                      <a:endParaRPr lang="ru-RU" sz="1750" i="1" u="sng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750" i="1" u="sng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750" i="1" u="sng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Закрепление культурно-гигиенических навыков</a:t>
                      </a:r>
                    </a:p>
                    <a:p>
                      <a:r>
                        <a:rPr lang="ru-RU" sz="175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(Воспитатель ставит на стол кувшин с водой, тазик, губку, ватные диски. Входит чумазая девочка)</a:t>
                      </a:r>
                      <a:r>
                        <a:rPr lang="ru-RU" sz="17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7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-Ах, ты девочка, чумазая</a:t>
                      </a:r>
                    </a:p>
                    <a:p>
                      <a:r>
                        <a:rPr lang="ru-RU" sz="17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Где ты руки так измазала?</a:t>
                      </a:r>
                    </a:p>
                    <a:p>
                      <a:r>
                        <a:rPr lang="ru-RU" sz="17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Чёрные ладошки, на руках дорожки</a:t>
                      </a:r>
                    </a:p>
                    <a:p>
                      <a:r>
                        <a:rPr lang="ru-RU" sz="17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endParaRPr lang="ru-RU" sz="17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РусланКО\Рисунки, картинки, анимашки\фоны презентаций\bv100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14612"/>
                <a:gridCol w="6429388"/>
              </a:tblGrid>
              <a:tr h="6858000">
                <a:tc>
                  <a:txBody>
                    <a:bodyPr/>
                    <a:lstStyle/>
                    <a:p>
                      <a:pPr algn="r"/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Девочка</a:t>
                      </a:r>
                    </a:p>
                    <a:p>
                      <a:pPr algn="r"/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r"/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r"/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Воспитатель</a:t>
                      </a:r>
                    </a:p>
                    <a:p>
                      <a:pPr algn="r"/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r"/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r"/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r"/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Девочка</a:t>
                      </a:r>
                    </a:p>
                    <a:p>
                      <a:pPr algn="r"/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r"/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r"/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Воспитатель</a:t>
                      </a:r>
                    </a:p>
                    <a:p>
                      <a:pPr algn="r"/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r"/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r"/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r"/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r"/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r"/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r"/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r"/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r"/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Я на солнышке лежала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Руки кверху всё держала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Вот они и загорели. 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Ах, ты девочка, чумазая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Где лицо ты так измазала?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Кончик носа чёрный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Будто закопчённый. 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-Я на солнышке лежала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Носик кверху я держала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Вот он и загорел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-Девочка нужно руки тебе помыть. 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Саша  мочалку  возьмёт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 ладошки ей потрёт.</a:t>
                      </a:r>
                    </a:p>
                    <a:p>
                      <a:r>
                        <a:rPr lang="ru-RU" sz="24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(воспитатель дает ребенку губку намоченную водой, чтобы отмыть ладошки девочке) </a:t>
                      </a:r>
                      <a:endParaRPr lang="ru-RU" sz="24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РусланКО\Рисунки, картинки, анимашки\фоны презентаций\bv100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14612"/>
                <a:gridCol w="6429388"/>
              </a:tblGrid>
              <a:tr h="6858000"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Воспитатель</a:t>
                      </a:r>
                    </a:p>
                    <a:p>
                      <a:pPr algn="r"/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Девочка</a:t>
                      </a:r>
                    </a:p>
                    <a:p>
                      <a:pPr algn="r"/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Воспитатель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r"/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Девочка</a:t>
                      </a:r>
                    </a:p>
                    <a:p>
                      <a:pPr algn="r"/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Воспитатель</a:t>
                      </a:r>
                    </a:p>
                    <a:p>
                      <a:pPr algn="r"/>
                      <a:endParaRPr lang="ru-RU" sz="24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r"/>
                      <a:endParaRPr lang="ru-RU" sz="24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Дети</a:t>
                      </a:r>
                    </a:p>
                    <a:p>
                      <a:pPr algn="r"/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Девочка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-Катя  ватку возьмёт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 носик ей потрёт. </a:t>
                      </a:r>
                    </a:p>
                    <a:p>
                      <a:r>
                        <a:rPr lang="ru-RU" sz="24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(воспитатель дает ребенку ватный диск, что бы протереть носик девочке)</a:t>
                      </a:r>
                      <a:endParaRPr lang="ru-RU" sz="24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-Не трогайте ладошки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Они не будут белые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Они же  загорелые. 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-Давайте посмотрим на её руки.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 ладошки то отмылись.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-Да. Значит, это была грязь.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-Давайте девочку  научим  правильно умываться</a:t>
                      </a:r>
                    </a:p>
                    <a:p>
                      <a:endParaRPr lang="ru-RU" sz="24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Намочить руки, взять   мыло, намылить руки до пены, затем смыть пену водой.  Теперь чистыми руками  моем лицо, уши , шею.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ru-RU" sz="24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Благодарит детей и уходит)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740</TotalTime>
  <Words>1892</Words>
  <Application>Microsoft Office PowerPoint</Application>
  <PresentationFormat>Экран (4:3)</PresentationFormat>
  <Paragraphs>623</Paragraphs>
  <Slides>40</Slides>
  <Notes>1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   Варьеганское муниципальное бюджетное дошкольное образовательное учреждение детский сад комбинированного вида  «Олененок»     «Правила личной гигиены»   </vt:lpstr>
      <vt:lpstr>Слайд 2</vt:lpstr>
      <vt:lpstr>Слайд 3</vt:lpstr>
      <vt:lpstr>Структура  занятия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«Правила личной гигиены»  Конспект занятия по ознакомлению с окружающим</dc:title>
  <dc:creator>руслана</dc:creator>
  <cp:lastModifiedBy>руслана</cp:lastModifiedBy>
  <cp:revision>75</cp:revision>
  <dcterms:created xsi:type="dcterms:W3CDTF">2011-12-26T12:33:12Z</dcterms:created>
  <dcterms:modified xsi:type="dcterms:W3CDTF">2012-03-01T03:48:10Z</dcterms:modified>
</cp:coreProperties>
</file>