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7"/>
  </p:notesMasterIdLst>
  <p:sldIdLst>
    <p:sldId id="256" r:id="rId2"/>
    <p:sldId id="266" r:id="rId3"/>
    <p:sldId id="268" r:id="rId4"/>
    <p:sldId id="270" r:id="rId5"/>
    <p:sldId id="269" r:id="rId6"/>
    <p:sldId id="264" r:id="rId7"/>
    <p:sldId id="258" r:id="rId8"/>
    <p:sldId id="259" r:id="rId9"/>
    <p:sldId id="257" r:id="rId10"/>
    <p:sldId id="260" r:id="rId11"/>
    <p:sldId id="261" r:id="rId12"/>
    <p:sldId id="262" r:id="rId13"/>
    <p:sldId id="263" r:id="rId14"/>
    <p:sldId id="265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3760"/>
    <a:srgbClr val="DA1C49"/>
    <a:srgbClr val="D61C48"/>
    <a:srgbClr val="EE0000"/>
    <a:srgbClr val="CC0000"/>
    <a:srgbClr val="DE3A3A"/>
    <a:srgbClr val="DA2626"/>
    <a:srgbClr val="61298B"/>
    <a:srgbClr val="57257D"/>
    <a:srgbClr val="481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6" autoAdjust="0"/>
    <p:restoredTop sz="94713" autoAdjust="0"/>
  </p:normalViewPr>
  <p:slideViewPr>
    <p:cSldViewPr>
      <p:cViewPr varScale="1">
        <p:scale>
          <a:sx n="44" d="100"/>
          <a:sy n="44" d="100"/>
        </p:scale>
        <p:origin x="107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2B51E-FA83-4FD8-8C5F-3CA8A72F434E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75051-1821-4C2D-AC82-5469F1AB7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721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A0DF-DA71-47DE-AADC-FC0232EA2F3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75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A0DF-DA71-47DE-AADC-FC0232EA2F3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08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A0DF-DA71-47DE-AADC-FC0232EA2F3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2669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A0DF-DA71-47DE-AADC-FC0232EA2F3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45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A0DF-DA71-47DE-AADC-FC0232EA2F3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9262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A0DF-DA71-47DE-AADC-FC0232EA2F3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250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A0DF-DA71-47DE-AADC-FC0232EA2F3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260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A0DF-DA71-47DE-AADC-FC0232EA2F3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53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A0DF-DA71-47DE-AADC-FC0232EA2F3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28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A0DF-DA71-47DE-AADC-FC0232EA2F3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85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A0DF-DA71-47DE-AADC-FC0232EA2F3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079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A0DF-DA71-47DE-AADC-FC0232EA2F3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6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A0DF-DA71-47DE-AADC-FC0232EA2F3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87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A0DF-DA71-47DE-AADC-FC0232EA2F3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6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A0DF-DA71-47DE-AADC-FC0232EA2F3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58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A0DF-DA71-47DE-AADC-FC0232EA2F3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42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6A0DF-DA71-47DE-AADC-FC0232EA2F3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08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6480720" cy="3456384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  <a:cs typeface="Mangal" pitchFamily="18" charset="0"/>
              </a:rPr>
              <a:t>В гостях у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  <a:cs typeface="Mangal" pitchFamily="18" charset="0"/>
              </a:rPr>
              <a:t>Л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  <a:cs typeface="Mangal" pitchFamily="18" charset="0"/>
              </a:rPr>
              <a:t>есовичка</a:t>
            </a:r>
            <a:endParaRPr lang="ru-RU" sz="5400" dirty="0">
              <a:solidFill>
                <a:schemeClr val="accent2">
                  <a:lumMod val="75000"/>
                </a:schemeClr>
              </a:solidFill>
              <a:latin typeface="Segoe Script" pitchFamily="34" charset="0"/>
              <a:cs typeface="Mangal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3645024"/>
            <a:ext cx="3600400" cy="1440160"/>
          </a:xfrm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r>
              <a:rPr lang="ru-RU" sz="1200" dirty="0" smtClean="0">
                <a:solidFill>
                  <a:srgbClr val="E53760"/>
                </a:solidFill>
              </a:rPr>
              <a:t> </a:t>
            </a:r>
            <a:endParaRPr lang="ru-RU" sz="1200" dirty="0">
              <a:solidFill>
                <a:srgbClr val="E537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5949280"/>
            <a:ext cx="5256584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E5376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157" y="58005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КЛЮКВА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9" name="Содержимое 8" descr="клюк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600574" y="2990631"/>
            <a:ext cx="4477004" cy="3275856"/>
          </a:xfrm>
        </p:spPr>
      </p:pic>
      <p:sp>
        <p:nvSpPr>
          <p:cNvPr id="7" name="TextBox 6"/>
          <p:cNvSpPr txBox="1"/>
          <p:nvPr/>
        </p:nvSpPr>
        <p:spPr>
          <a:xfrm>
            <a:off x="3275856" y="620300"/>
            <a:ext cx="2664296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Мох, не мох – в лесу перинка,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На перинке не малинка.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И пригожа, и красна,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Разрумянилась со сна.</a:t>
            </a:r>
          </a:p>
          <a:p>
            <a:endParaRPr lang="ru-RU" sz="13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Это клюква – лежебока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Накопила столько сока!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Целый день лежит в постели,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Чтобы щеки не худели.</a:t>
            </a:r>
          </a:p>
          <a:p>
            <a:endParaRPr lang="ru-RU" sz="13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Тоньше нитки стебелек-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Чуть подрос и сразу лег.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Собирай в корзинки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Клюкву – ягоду с перинки.</a:t>
            </a:r>
          </a:p>
          <a:p>
            <a:endParaRPr lang="ru-RU" sz="13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 Клюква </a:t>
            </a:r>
          </a:p>
          <a:p>
            <a:pPr algn="r"/>
            <a:r>
              <a:rPr lang="ru-RU" sz="1300" dirty="0" smtClean="0"/>
              <a:t>Е. Трутнева</a:t>
            </a:r>
          </a:p>
        </p:txBody>
      </p:sp>
      <p:pic>
        <p:nvPicPr>
          <p:cNvPr id="10" name="Рисунок 9" descr="клюква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6899"/>
            <a:ext cx="2232248" cy="2232248"/>
          </a:xfrm>
          <a:prstGeom prst="rect">
            <a:avLst/>
          </a:prstGeom>
        </p:spPr>
      </p:pic>
      <p:pic>
        <p:nvPicPr>
          <p:cNvPr id="11" name="Рисунок 10" descr="клюква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637046"/>
            <a:ext cx="4508106" cy="3220075"/>
          </a:xfrm>
          <a:prstGeom prst="rect">
            <a:avLst/>
          </a:prstGeom>
        </p:spPr>
      </p:pic>
      <p:pic>
        <p:nvPicPr>
          <p:cNvPr id="12" name="Рисунок 11" descr="клюква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95728" y="-26899"/>
            <a:ext cx="2448272" cy="2887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09819" y="19050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ГОЛУБИКА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13" name="Содержимое 12" descr="голуби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07055" y="5730"/>
            <a:ext cx="3316221" cy="2487166"/>
          </a:xfrm>
        </p:spPr>
      </p:pic>
      <p:pic>
        <p:nvPicPr>
          <p:cNvPr id="14" name="Рисунок 13" descr="голубик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6" y="1672862"/>
            <a:ext cx="3323981" cy="4985972"/>
          </a:xfrm>
          <a:prstGeom prst="rect">
            <a:avLst/>
          </a:prstGeom>
        </p:spPr>
      </p:pic>
      <p:pic>
        <p:nvPicPr>
          <p:cNvPr id="15" name="Рисунок 14" descr="голубика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3981" y="2521021"/>
            <a:ext cx="5785925" cy="43369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15769" y="528404"/>
            <a:ext cx="381642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Тундровая ягодка – голубика сизая 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Ростом невеличка, ну всего с вершок, 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Чтоб тебя попробовать нагибаюсь низко я - 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Листики упругие, цепкий корешок...</a:t>
            </a:r>
          </a:p>
          <a:p>
            <a:endParaRPr lang="ru-RU" sz="1200" dirty="0" smtClean="0"/>
          </a:p>
          <a:p>
            <a:pPr algn="r"/>
            <a:r>
              <a:rPr lang="ru-RU" sz="1050" dirty="0" smtClean="0"/>
              <a:t> 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ЗЕМЛЯНИКА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11" name="Содержимое 10" descr="земляни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846"/>
          <a:stretch>
            <a:fillRect/>
          </a:stretch>
        </p:blipFill>
        <p:spPr>
          <a:xfrm>
            <a:off x="6114028" y="281607"/>
            <a:ext cx="3069138" cy="2060848"/>
          </a:xfrm>
        </p:spPr>
      </p:pic>
      <p:sp>
        <p:nvSpPr>
          <p:cNvPr id="7" name="TextBox 6"/>
          <p:cNvSpPr txBox="1"/>
          <p:nvPr/>
        </p:nvSpPr>
        <p:spPr>
          <a:xfrm>
            <a:off x="3216120" y="408521"/>
            <a:ext cx="310713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Земляника видно в прятки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Хочет с нами поиграть,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То бочок покажет яркий,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То запрячется опять,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Будто манит – ближе, ближе!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Наклонись, дружок, пониже!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Шарь по кустикам, рука,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Моя ягодка сладка! </a:t>
            </a:r>
          </a:p>
          <a:p>
            <a:endParaRPr lang="ru-RU" sz="1000" dirty="0" smtClean="0"/>
          </a:p>
          <a:p>
            <a:pPr algn="r"/>
            <a:r>
              <a:rPr lang="ru-RU" sz="1000" dirty="0" smtClean="0"/>
              <a:t>О. </a:t>
            </a:r>
            <a:r>
              <a:rPr lang="ru-RU" sz="1000" dirty="0" err="1" smtClean="0"/>
              <a:t>Канаева</a:t>
            </a:r>
            <a:endParaRPr lang="ru-RU" sz="1000" dirty="0" smtClean="0"/>
          </a:p>
          <a:p>
            <a:endParaRPr lang="ru-RU" sz="1000" dirty="0" smtClean="0"/>
          </a:p>
        </p:txBody>
      </p:sp>
      <p:pic>
        <p:nvPicPr>
          <p:cNvPr id="12" name="Рисунок 11" descr="земляник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2134" y="2347764"/>
            <a:ext cx="6013648" cy="4510236"/>
          </a:xfrm>
          <a:prstGeom prst="rect">
            <a:avLst/>
          </a:prstGeom>
        </p:spPr>
      </p:pic>
      <p:pic>
        <p:nvPicPr>
          <p:cNvPr id="16" name="Рисунок 15" descr="земляника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15" y="1196752"/>
            <a:ext cx="3142914" cy="4760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56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Segoe Script" pitchFamily="34" charset="0"/>
              </a:rPr>
              <a:t>МАЛИНА</a:t>
            </a:r>
            <a:endParaRPr lang="ru-RU" sz="4000" b="1" dirty="0">
              <a:solidFill>
                <a:schemeClr val="accent1"/>
              </a:solidFill>
              <a:latin typeface="Segoe Script" pitchFamily="34" charset="0"/>
            </a:endParaRPr>
          </a:p>
        </p:txBody>
      </p:sp>
      <p:pic>
        <p:nvPicPr>
          <p:cNvPr id="11" name="Содержимое 10" descr="мали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0457" y="2076908"/>
            <a:ext cx="6294687" cy="4721016"/>
          </a:xfrm>
        </p:spPr>
      </p:pic>
      <p:sp>
        <p:nvSpPr>
          <p:cNvPr id="7" name="TextBox 6"/>
          <p:cNvSpPr txBox="1"/>
          <p:nvPr/>
        </p:nvSpPr>
        <p:spPr>
          <a:xfrm>
            <a:off x="2975314" y="555957"/>
            <a:ext cx="28208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Под зелёненьким листочком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Красные виднелись точки.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Я сорвал их, но в горсти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Далеко не унести.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Утерпеть не смог ни разу,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Чтоб не съесть малинку сразу.</a:t>
            </a:r>
          </a:p>
          <a:p>
            <a:endParaRPr lang="ru-RU" sz="1000" dirty="0" smtClean="0"/>
          </a:p>
          <a:p>
            <a:pPr algn="r"/>
            <a:r>
              <a:rPr lang="ru-RU" sz="1000" dirty="0" smtClean="0"/>
              <a:t> </a:t>
            </a:r>
          </a:p>
        </p:txBody>
      </p:sp>
      <p:pic>
        <p:nvPicPr>
          <p:cNvPr id="12" name="Рисунок 11" descr="малин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-21246"/>
            <a:ext cx="2780409" cy="2085307"/>
          </a:xfrm>
          <a:prstGeom prst="rect">
            <a:avLst/>
          </a:prstGeom>
        </p:spPr>
      </p:pic>
      <p:pic>
        <p:nvPicPr>
          <p:cNvPr id="16" name="Рисунок 15" descr="малина3.jpg"/>
          <p:cNvPicPr>
            <a:picLocks noChangeAspect="1"/>
          </p:cNvPicPr>
          <p:nvPr/>
        </p:nvPicPr>
        <p:blipFill>
          <a:blip r:embed="rId4" cstate="print"/>
          <a:srcRect t="3125"/>
          <a:stretch>
            <a:fillRect/>
          </a:stretch>
        </p:blipFill>
        <p:spPr>
          <a:xfrm>
            <a:off x="6240692" y="-63388"/>
            <a:ext cx="2902885" cy="2109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1844824"/>
            <a:ext cx="6264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DA1C49"/>
              </a:solidFill>
              <a:latin typeface="Segoe Print" pitchFamily="2" charset="0"/>
            </a:endParaRPr>
          </a:p>
          <a:p>
            <a:pPr algn="ctr"/>
            <a:r>
              <a:rPr lang="ru-RU" sz="3600" b="1" dirty="0" smtClean="0">
                <a:solidFill>
                  <a:srgbClr val="DA1C49"/>
                </a:solidFill>
                <a:latin typeface="Segoe Print" pitchFamily="2" charset="0"/>
              </a:rPr>
              <a:t> </a:t>
            </a:r>
          </a:p>
          <a:p>
            <a:pPr algn="ctr"/>
            <a:endParaRPr lang="ru-RU" sz="3200" b="1" dirty="0">
              <a:solidFill>
                <a:srgbClr val="DA1C49"/>
              </a:solidFill>
              <a:latin typeface="Segoe Print" pitchFamily="2" charset="0"/>
            </a:endParaRPr>
          </a:p>
        </p:txBody>
      </p:sp>
      <p:pic>
        <p:nvPicPr>
          <p:cNvPr id="6146" name="Picture 2" descr="http://mb-ekimchan.amur.muzkult.ru/img/upload/54/image_image_35532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5878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480720" cy="5530626"/>
          </a:xfrm>
        </p:spPr>
        <p:txBody>
          <a:bodyPr anchor="ctr">
            <a:normAutofit/>
          </a:bodyPr>
          <a:lstStyle/>
          <a:p>
            <a:r>
              <a:rPr lang="ru-RU" sz="1800" b="1" dirty="0" smtClean="0">
                <a:solidFill>
                  <a:srgbClr val="E53760"/>
                </a:solidFill>
                <a:latin typeface="Segoe Print" pitchFamily="2" charset="0"/>
                <a:ea typeface="Meiryo" pitchFamily="34" charset="-128"/>
                <a:cs typeface="Meiryo" pitchFamily="34" charset="-128"/>
              </a:rPr>
              <a:t> </a:t>
            </a:r>
            <a:endParaRPr lang="ru-RU" sz="1800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pic>
        <p:nvPicPr>
          <p:cNvPr id="1026" name="Picture 2" descr="http://madou140.ucoz.net/sm_fu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80918" cy="579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паровоз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808" y="60793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6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480720" cy="5530626"/>
          </a:xfrm>
        </p:spPr>
        <p:txBody>
          <a:bodyPr anchor="ctr">
            <a:normAutofit/>
          </a:bodyPr>
          <a:lstStyle/>
          <a:p>
            <a:r>
              <a:rPr lang="ru-RU" sz="1800" b="1" dirty="0" smtClean="0">
                <a:solidFill>
                  <a:srgbClr val="E53760"/>
                </a:solidFill>
                <a:latin typeface="Segoe Print" pitchFamily="2" charset="0"/>
                <a:ea typeface="Meiryo" pitchFamily="34" charset="-128"/>
                <a:cs typeface="Meiryo" pitchFamily="34" charset="-128"/>
              </a:rPr>
              <a:t> </a:t>
            </a:r>
            <a:endParaRPr lang="ru-RU" sz="1800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pic>
        <p:nvPicPr>
          <p:cNvPr id="1026" name="Picture 2" descr="http://madou140.ucoz.net/sm_fu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80918" cy="579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паровоз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808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xn----8sbiecm6bhdx8i.xn--p1ai/sites/default/files/images/detym/rasskazi_o_rasteniy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54277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72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4.infourok.ru/uploads/ex/1038/0003e0c7-2251d617/4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2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serkova-mar-detsad13.edumsko.ru/uploads/32200/32169/section/453478/Slajd3.JPG?15086147694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0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9512" y="159393"/>
            <a:ext cx="5040313" cy="2376487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  <a:cs typeface="Mangal" pitchFamily="18" charset="0"/>
              </a:rPr>
              <a:t>Вот малина, голубика,</a:t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  <a:cs typeface="Mangal" pitchFamily="18" charset="0"/>
              </a:rPr>
            </a:b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  <a:cs typeface="Mangal" pitchFamily="18" charset="0"/>
              </a:rPr>
              <a:t>Земляника, ежевика</a:t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  <a:cs typeface="Mangal" pitchFamily="18" charset="0"/>
              </a:rPr>
            </a:b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  <a:cs typeface="Mangal" pitchFamily="18" charset="0"/>
              </a:rPr>
              <a:t>Как назвать нам дар тот леса?</a:t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  <a:cs typeface="Mangal" pitchFamily="18" charset="0"/>
              </a:rPr>
            </a:b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  <a:cs typeface="Mangal" pitchFamily="18" charset="0"/>
              </a:rPr>
              <a:t>Это очень интересно! (ягоды)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Segoe Script" pitchFamily="34" charset="0"/>
              <a:cs typeface="Mangal" pitchFamily="18" charset="0"/>
            </a:endParaRPr>
          </a:p>
        </p:txBody>
      </p:sp>
      <p:pic>
        <p:nvPicPr>
          <p:cNvPr id="5" name="Рисунок 4" descr="лесн яг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2708920"/>
            <a:ext cx="6243621" cy="3960440"/>
          </a:xfrm>
          <a:prstGeom prst="rect">
            <a:avLst/>
          </a:prstGeom>
        </p:spPr>
      </p:pic>
      <p:pic>
        <p:nvPicPr>
          <p:cNvPr id="7" name="Рисунок 6" descr="лесн ягоды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773780" y="26098"/>
            <a:ext cx="3395101" cy="2682822"/>
          </a:xfrm>
          <a:prstGeom prst="rect">
            <a:avLst/>
          </a:prstGeom>
        </p:spPr>
      </p:pic>
      <p:pic>
        <p:nvPicPr>
          <p:cNvPr id="8" name="Рисунок 7" descr="лесные ягод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3132" y="3573016"/>
            <a:ext cx="2720868" cy="2562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464" y="47716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БРУСНИКА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9" name="Содержимое 8" descr="брусни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598438"/>
            <a:ext cx="6371139" cy="4259562"/>
          </a:xfrm>
        </p:spPr>
      </p:pic>
      <p:sp>
        <p:nvSpPr>
          <p:cNvPr id="7" name="TextBox 6"/>
          <p:cNvSpPr txBox="1"/>
          <p:nvPr/>
        </p:nvSpPr>
        <p:spPr>
          <a:xfrm>
            <a:off x="3479632" y="628759"/>
            <a:ext cx="2460519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У брусники вкус особый: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То ли кислый, то ли нет.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Сколько ты ее ни пробуй,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Не найдешь на то ответ.</a:t>
            </a:r>
          </a:p>
          <a:p>
            <a:endParaRPr lang="ru-RU" sz="13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А зеленые листочки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Не желтеют и зимой.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Приносили мы из леса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Эту ягоду домой. </a:t>
            </a:r>
          </a:p>
          <a:p>
            <a:endParaRPr lang="ru-RU" dirty="0" smtClean="0"/>
          </a:p>
          <a:p>
            <a:pPr algn="r"/>
            <a:r>
              <a:rPr lang="ru-RU" sz="1000" dirty="0" smtClean="0"/>
              <a:t>Брусника. </a:t>
            </a:r>
          </a:p>
          <a:p>
            <a:pPr algn="r"/>
            <a:r>
              <a:rPr lang="ru-RU" sz="1000" dirty="0" smtClean="0"/>
              <a:t>А. </a:t>
            </a:r>
            <a:r>
              <a:rPr lang="ru-RU" sz="1000" dirty="0" err="1" smtClean="0"/>
              <a:t>Богдарин</a:t>
            </a:r>
            <a:endParaRPr lang="ru-RU" sz="1000" dirty="0" smtClean="0"/>
          </a:p>
        </p:txBody>
      </p:sp>
      <p:pic>
        <p:nvPicPr>
          <p:cNvPr id="10" name="Рисунок 9" descr="брусник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825814"/>
            <a:ext cx="3203848" cy="2183545"/>
          </a:xfrm>
          <a:prstGeom prst="rect">
            <a:avLst/>
          </a:prstGeom>
        </p:spPr>
      </p:pic>
      <p:pic>
        <p:nvPicPr>
          <p:cNvPr id="11" name="Рисунок 10" descr="брусника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433" y="825814"/>
            <a:ext cx="3220248" cy="2387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516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ЧЕРНИКА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4361" y="663687"/>
            <a:ext cx="237626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листочки, на кусточки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Кто-то листья бросил,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Все полянки в синих точках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У зеленых сосен.</a:t>
            </a:r>
          </a:p>
          <a:p>
            <a:endParaRPr lang="ru-RU" sz="13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Мы чернику собирали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В кузовок, лукошко.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Только рты чего-то стали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Черные немножко.</a:t>
            </a:r>
          </a:p>
          <a:p>
            <a:endParaRPr lang="ru-RU" sz="7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1000" dirty="0" smtClean="0"/>
          </a:p>
        </p:txBody>
      </p:sp>
      <p:pic>
        <p:nvPicPr>
          <p:cNvPr id="13" name="Рисунок 12" descr="черни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3435" y="18772"/>
            <a:ext cx="2592288" cy="3302279"/>
          </a:xfrm>
          <a:prstGeom prst="rect">
            <a:avLst/>
          </a:prstGeom>
        </p:spPr>
      </p:pic>
      <p:pic>
        <p:nvPicPr>
          <p:cNvPr id="14" name="Рисунок 13" descr="черника3.jpg"/>
          <p:cNvPicPr>
            <a:picLocks noChangeAspect="1"/>
          </p:cNvPicPr>
          <p:nvPr/>
        </p:nvPicPr>
        <p:blipFill>
          <a:blip r:embed="rId3" cstate="print"/>
          <a:srcRect b="12451"/>
          <a:stretch>
            <a:fillRect/>
          </a:stretch>
        </p:blipFill>
        <p:spPr>
          <a:xfrm>
            <a:off x="1169052" y="2552742"/>
            <a:ext cx="7097858" cy="4305258"/>
          </a:xfrm>
          <a:prstGeom prst="rect">
            <a:avLst/>
          </a:prstGeom>
        </p:spPr>
      </p:pic>
      <p:pic>
        <p:nvPicPr>
          <p:cNvPr id="8" name="Содержимое 11" descr="4143273_f2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488" y="-30477"/>
            <a:ext cx="2654873" cy="3757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400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МОРОШКА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4" name="Содержимое 3" descr="морош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6250"/>
          <a:stretch>
            <a:fillRect/>
          </a:stretch>
        </p:blipFill>
        <p:spPr>
          <a:xfrm flipH="1">
            <a:off x="4877320" y="825546"/>
            <a:ext cx="4280802" cy="3009939"/>
          </a:xfrm>
        </p:spPr>
      </p:pic>
      <p:pic>
        <p:nvPicPr>
          <p:cNvPr id="5" name="Рисунок 4" descr="морошка2.jpg"/>
          <p:cNvPicPr>
            <a:picLocks noChangeAspect="1"/>
          </p:cNvPicPr>
          <p:nvPr/>
        </p:nvPicPr>
        <p:blipFill>
          <a:blip r:embed="rId3" cstate="print"/>
          <a:srcRect l="10627" t="5314" r="6875" b="4353"/>
          <a:stretch>
            <a:fillRect/>
          </a:stretch>
        </p:blipFill>
        <p:spPr>
          <a:xfrm flipH="1">
            <a:off x="-1" y="620688"/>
            <a:ext cx="3229236" cy="4574750"/>
          </a:xfrm>
          <a:prstGeom prst="rect">
            <a:avLst/>
          </a:prstGeom>
        </p:spPr>
      </p:pic>
      <p:pic>
        <p:nvPicPr>
          <p:cNvPr id="6" name="Рисунок 5" descr="морошка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2802" y="3645024"/>
            <a:ext cx="4246956" cy="32129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29236" y="631776"/>
            <a:ext cx="19442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Морошка, морошка,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Тоненькая ножка,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Ягодка – фонарик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Сладостью одарит.</a:t>
            </a:r>
          </a:p>
          <a:p>
            <a:endParaRPr lang="ru-RU" sz="13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Осень подоспела,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Ягода поспела,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Спелая морошка -</a:t>
            </a:r>
          </a:p>
          <a:p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</a:rPr>
              <a:t>Жёлтая серёжка…</a:t>
            </a:r>
          </a:p>
          <a:p>
            <a:endParaRPr lang="ru-RU" sz="13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sz="1000" dirty="0" smtClean="0"/>
              <a:t> 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1574</TotalTime>
  <Words>296</Words>
  <Application>Microsoft Office PowerPoint</Application>
  <PresentationFormat>Экран (4:3)</PresentationFormat>
  <Paragraphs>91</Paragraphs>
  <Slides>15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Meiryo</vt:lpstr>
      <vt:lpstr>Arial</vt:lpstr>
      <vt:lpstr>Calibri</vt:lpstr>
      <vt:lpstr>Mangal</vt:lpstr>
      <vt:lpstr>Segoe Print</vt:lpstr>
      <vt:lpstr>Segoe Script</vt:lpstr>
      <vt:lpstr>Trebuchet MS</vt:lpstr>
      <vt:lpstr>Wingdings 3</vt:lpstr>
      <vt:lpstr>Грань</vt:lpstr>
      <vt:lpstr>В гостях у Лесовичка</vt:lpstr>
      <vt:lpstr> </vt:lpstr>
      <vt:lpstr>Презентация PowerPoint</vt:lpstr>
      <vt:lpstr>Презентация PowerPoint</vt:lpstr>
      <vt:lpstr>Презентация PowerPoint</vt:lpstr>
      <vt:lpstr>Вот малина, голубика, Земляника, ежевика Как назвать нам дар тот леса? Это очень интересно! (ягоды)</vt:lpstr>
      <vt:lpstr>БРУСНИКА</vt:lpstr>
      <vt:lpstr>ЧЕРНИКА</vt:lpstr>
      <vt:lpstr>МОРОШКА</vt:lpstr>
      <vt:lpstr>КЛЮКВА</vt:lpstr>
      <vt:lpstr>ГОЛУБИКА</vt:lpstr>
      <vt:lpstr>ЗЕМЛЯНИКА</vt:lpstr>
      <vt:lpstr>МАЛИНА</vt:lpstr>
      <vt:lpstr>Презентация PowerPoint</vt:lpstr>
      <vt:lpstr> </vt:lpstr>
    </vt:vector>
  </TitlesOfParts>
  <Company>OEM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Руслана</cp:lastModifiedBy>
  <cp:revision>42</cp:revision>
  <dcterms:created xsi:type="dcterms:W3CDTF">2012-07-20T18:27:18Z</dcterms:created>
  <dcterms:modified xsi:type="dcterms:W3CDTF">2018-10-20T12:42:51Z</dcterms:modified>
</cp:coreProperties>
</file>