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62" r:id="rId5"/>
    <p:sldId id="260" r:id="rId6"/>
    <p:sldId id="276" r:id="rId7"/>
    <p:sldId id="263" r:id="rId8"/>
    <p:sldId id="264" r:id="rId9"/>
    <p:sldId id="265" r:id="rId10"/>
    <p:sldId id="258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7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9290-66D3-4E57-92C9-FB1383269ED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638C-4440-443A-A9D0-1BA99F138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7423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DE4-EC38-4D42-932D-675852398401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C142-375D-42BF-B146-D3848189B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2503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B036-AE9E-4D0A-83E3-B14A96A5A01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EBA0-E678-4A4E-A356-1D6D8019A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0024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0657-F4C4-4C11-B626-C3F0C40D9D6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30FB-34A2-4560-B313-374772E5B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86249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783E-4828-4073-9DC9-FF97EA168BC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AE60-E67E-4356-9F76-CCC0689A8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90088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1BAD-6669-49AA-B843-16C7A2D1C18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EA78-F08D-4624-9337-0E40F6B3A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7352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37BB-A588-4159-8902-24D2FDE0A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67DD-36C2-49D1-AF98-F94D7E58783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1603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2E15-5C56-4B4D-8C18-2879DF61D8D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D907-07DF-4C99-9258-FE502B22D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82736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3522-A322-4DA3-96B3-0B291A4BE53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EAA1-FB9B-4BC2-83A1-DC8FADF33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64769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CBB0-B133-4DFE-B4E1-960627029E0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310D-9DF9-4173-BF9D-1165590A7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629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D04F-6CD6-4E85-89BE-0C89930A8BA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FF41-797D-4A45-8D01-C8AF6C29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3668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C95898-5B99-4667-A719-A49E915CAC8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14E8C8-4E60-4926-B505-FEFF6C35B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0" TargetMode="External"/><Relationship Id="rId7" Type="http://schemas.openxmlformats.org/officeDocument/2006/relationships/hyperlink" Target="http://ru.wikipedia.org/wiki/%D0%90%D0%B2%D1%81%D1%82%D1%80%D0%B0%D0%BB%D0%B8%D1%8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4%D1%80%D0%B8%D0%BA%D0%B0" TargetMode="External"/><Relationship Id="rId5" Type="http://schemas.openxmlformats.org/officeDocument/2006/relationships/hyperlink" Target="http://ru.wikipedia.org/wiki/%D0%90%D0%B7%D0%B8%D1%8F" TargetMode="External"/><Relationship Id="rId4" Type="http://schemas.openxmlformats.org/officeDocument/2006/relationships/hyperlink" Target="http://ru.wikipedia.org/wiki/%D0%90%D0%BC%D0%B5%D1%80%D0%B8%D0%BA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98090" y="444006"/>
            <a:ext cx="319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143625"/>
            <a:ext cx="9326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" y="2143116"/>
            <a:ext cx="892971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История</a:t>
            </a:r>
          </a:p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Олимпийских игр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0063" y="0"/>
            <a:ext cx="8501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Современный олимпийский символ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55721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Пять колец олицетворяют единство пяти континентов и встречу мира на Олимпийских играх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1785938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Times New Roman" pitchFamily="18" charset="0"/>
                <a:cs typeface="Times New Roman" pitchFamily="18" charset="0"/>
                <a:hlinkClick r:id="rId3" tooltip="Европа"/>
              </a:rPr>
              <a:t>Европа</a:t>
            </a:r>
            <a:endParaRPr lang="ru-RU" sz="32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643688" y="185737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4" tooltip="Америка"/>
              </a:rPr>
              <a:t>Америка</a:t>
            </a:r>
            <a:endParaRPr lang="ru-RU" sz="32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357438" y="3357563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5" tooltip="Азия"/>
              </a:rPr>
              <a:t>Азия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1928813"/>
            <a:ext cx="158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6" tooltip="Африка"/>
              </a:rPr>
              <a:t>Африка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72063" y="3244850"/>
            <a:ext cx="20716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  <a:hlinkClick r:id="rId7" tooltip="Австралия"/>
              </a:rPr>
              <a:t>Австралия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750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Олимпийский  девиз 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214438" y="1000125"/>
            <a:ext cx="635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1493">
            <a:off x="298450" y="1911350"/>
            <a:ext cx="4148138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571625"/>
            <a:ext cx="34956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170">
            <a:off x="2333625" y="3981450"/>
            <a:ext cx="39179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71500" y="214313"/>
            <a:ext cx="778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Олимпийские эмблемы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85813"/>
            <a:ext cx="30241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928688"/>
            <a:ext cx="32750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22688"/>
            <a:ext cx="26289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862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7158" y="1000108"/>
            <a:ext cx="582211" cy="228601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ПЕКИН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14500"/>
            <a:ext cx="25511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5715000"/>
            <a:ext cx="2428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1980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59832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521493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Шесть цветов (вместе с белым фоном полотна) скомбинированы так, что представляют собой национальные цвета всех без исключения стран мира.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6500" y="428625"/>
            <a:ext cx="2857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Флаг придуман Пьером де Кубертеном в 1913 г. и представлен VII летних Олимпийских играх в Антверпене в 1920 году.</a:t>
            </a:r>
            <a:endParaRPr lang="ru-RU" sz="2800" b="1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7515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3900" y="0"/>
            <a:ext cx="482889" cy="564360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ОЛИМПИЙСКИЙ ОГОНЬ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5750" y="5643563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Его доставляют из Олимпии эстафетой к месту проведения игр лучшие спортсмены мира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00375" y="285750"/>
            <a:ext cx="6357938" cy="635793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286250" y="928688"/>
            <a:ext cx="45005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2503891" cy="614366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КЛЯТВА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СПОРТСМЕНОВ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СУДЕЙ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73580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0"/>
            <a:ext cx="6929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>
                <a:latin typeface="Times New Roman" pitchFamily="18" charset="0"/>
                <a:cs typeface="Times New Roman" pitchFamily="18" charset="0"/>
              </a:rPr>
              <a:t>ТАЛИСМАНЫ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9586" y="642918"/>
            <a:ext cx="648511" cy="578647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МОСКВА  1980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57188"/>
            <a:ext cx="52181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86188" y="5072063"/>
            <a:ext cx="514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Хайди и Хоуди: талисманы Зимних Олимпийских игр 1988 в Калгари, Канада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6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5750" y="4786313"/>
            <a:ext cx="3000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Ходори: талисман Олимпийских летних игр в 1988 в Сеуле, Южная Корея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7625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4786313"/>
            <a:ext cx="3929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Коби: Олимпийские Летние игры, 1992, в Барселоне, Испания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14313"/>
            <a:ext cx="3648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25" y="4857750"/>
            <a:ext cx="414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Magique (Магия): Зимние Олимпийские игры, 1992, Альбертвилль, Франция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762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4929188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Иззи: Олимпийские Летние игры, в 1996,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Атланте, США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7188"/>
            <a:ext cx="4762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0" y="50720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Хокон и Кристин : талисманы Зимних Олимпийских игр 1994 в Лиллехаммере, Норвегия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"/>
            <a:ext cx="67865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71500" y="5286375"/>
            <a:ext cx="7929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 древнегреческом городе Олимпия устраивались состязания - Олимпийские игры. Они проводились один раз в четыре года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1798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  <a:p>
            <a:pPr eaLnBrk="0" hangingPunct="0"/>
            <a:r>
              <a:rPr lang="ru-RU" sz="2600" b="1">
                <a:latin typeface="Times New Roman" pitchFamily="18" charset="0"/>
                <a:cs typeface="Times New Roman" pitchFamily="18" charset="0"/>
              </a:rPr>
              <a:t>Талисманами Олимпийских игр в Сочи 2014 года жители России выбрали зайца, белого медведя и Леопарда.</a:t>
            </a:r>
          </a:p>
          <a:p>
            <a:pPr eaLnBrk="0" hangingPunct="0"/>
            <a:r>
              <a:rPr lang="ru-RU" sz="2600" b="1">
                <a:latin typeface="Times New Roman" pitchFamily="18" charset="0"/>
                <a:cs typeface="Times New Roman" pitchFamily="18" charset="0"/>
              </a:rPr>
              <a:t>Это трио, по мнению организаторов, символизирует олимпийские принципы - дружбу, честную борьбу и стремление к совершенству.</a:t>
            </a:r>
          </a:p>
        </p:txBody>
      </p:sp>
      <p:pic>
        <p:nvPicPr>
          <p:cNvPr id="26627" name="Picture 2" descr="http://ncontent.life.ru/media/2/news/2011/02/52299/4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747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71838"/>
            <a:ext cx="2571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71875"/>
            <a:ext cx="321468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929063"/>
            <a:ext cx="26193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1857375" y="285750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Олимпийские награды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928688"/>
            <a:ext cx="26431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071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71625" y="214313"/>
            <a:ext cx="564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Источники: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857250" y="785813"/>
            <a:ext cx="426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http://weblinks.ru/blog/interest/2362.html</a:t>
            </a:r>
            <a:endParaRPr lang="ru-RU">
              <a:latin typeface="Calibri" pitchFamily="34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928688" y="1214438"/>
            <a:ext cx="331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http://athletics-sport.info/history</a:t>
            </a:r>
            <a:endParaRPr lang="ru-RU">
              <a:latin typeface="Calibri" pitchFamily="34" charset="0"/>
            </a:endParaRP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928688" y="1571625"/>
            <a:ext cx="386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http://p-i-f.livejournal.com/90693.html</a:t>
            </a:r>
            <a:endParaRPr lang="ru-RU">
              <a:latin typeface="Calibri" pitchFamily="34" charset="0"/>
            </a:endParaRP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1000125" y="2571750"/>
            <a:ext cx="161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olympiad.h1.ru</a:t>
            </a:r>
            <a:endParaRPr lang="ru-RU">
              <a:latin typeface="Calibri" pitchFamily="34" charset="0"/>
            </a:endParaRPr>
          </a:p>
        </p:txBody>
      </p:sp>
      <p:sp>
        <p:nvSpPr>
          <p:cNvPr id="28679" name="Прямоугольник 7"/>
          <p:cNvSpPr>
            <a:spLocks noChangeArrowheads="1"/>
          </p:cNvSpPr>
          <p:nvPr/>
        </p:nvSpPr>
        <p:spPr bwMode="auto">
          <a:xfrm>
            <a:off x="1000125" y="2857500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itishistory.ru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928688" y="3143250"/>
            <a:ext cx="153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igryolimpa.ru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1" name="Прямоугольник 9"/>
          <p:cNvSpPr>
            <a:spLocks noChangeArrowheads="1"/>
          </p:cNvSpPr>
          <p:nvPr/>
        </p:nvSpPr>
        <p:spPr bwMode="auto">
          <a:xfrm>
            <a:off x="1000125" y="3429000"/>
            <a:ext cx="139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news.bcm.ru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2" name="Прямоугольник 10"/>
          <p:cNvSpPr>
            <a:spLocks noChangeArrowheads="1"/>
          </p:cNvSpPr>
          <p:nvPr/>
        </p:nvSpPr>
        <p:spPr bwMode="auto">
          <a:xfrm>
            <a:off x="1071563" y="3786188"/>
            <a:ext cx="1354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afrikara.com</a:t>
            </a:r>
            <a:endParaRPr lang="ru-RU">
              <a:latin typeface="Calibri" pitchFamily="34" charset="0"/>
            </a:endParaRPr>
          </a:p>
        </p:txBody>
      </p:sp>
      <p:sp>
        <p:nvSpPr>
          <p:cNvPr id="28683" name="Прямоугольник 11"/>
          <p:cNvSpPr>
            <a:spLocks noChangeArrowheads="1"/>
          </p:cNvSpPr>
          <p:nvPr/>
        </p:nvSpPr>
        <p:spPr bwMode="auto">
          <a:xfrm>
            <a:off x="1000125" y="414337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epochtimes.com.ua</a:t>
            </a:r>
            <a:endParaRPr lang="ru-RU">
              <a:latin typeface="Calibri" pitchFamily="34" charset="0"/>
            </a:endParaRPr>
          </a:p>
        </p:txBody>
      </p:sp>
      <p:sp>
        <p:nvSpPr>
          <p:cNvPr id="28684" name="Прямоугольник 12"/>
          <p:cNvSpPr>
            <a:spLocks noChangeArrowheads="1"/>
          </p:cNvSpPr>
          <p:nvPr/>
        </p:nvSpPr>
        <p:spPr bwMode="auto">
          <a:xfrm>
            <a:off x="1071563" y="4572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olimpiada.dljatebja.ru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5" name="Прямоугольник 13"/>
          <p:cNvSpPr>
            <a:spLocks noChangeArrowheads="1"/>
          </p:cNvSpPr>
          <p:nvPr/>
        </p:nvSpPr>
        <p:spPr bwMode="auto">
          <a:xfrm>
            <a:off x="1143000" y="4857750"/>
            <a:ext cx="1433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igryolimpa.ru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6" name="Прямоугольник 14"/>
          <p:cNvSpPr>
            <a:spLocks noChangeArrowheads="1"/>
          </p:cNvSpPr>
          <p:nvPr/>
        </p:nvSpPr>
        <p:spPr bwMode="auto">
          <a:xfrm>
            <a:off x="1071563" y="5214938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olymps.ru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7" name="Прямоугольник 15"/>
          <p:cNvSpPr>
            <a:spLocks noChangeArrowheads="1"/>
          </p:cNvSpPr>
          <p:nvPr/>
        </p:nvSpPr>
        <p:spPr bwMode="auto">
          <a:xfrm>
            <a:off x="1143000" y="5572125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numi.ru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8" name="Прямоугольник 16"/>
          <p:cNvSpPr>
            <a:spLocks noChangeArrowheads="1"/>
          </p:cNvSpPr>
          <p:nvPr/>
        </p:nvSpPr>
        <p:spPr bwMode="auto">
          <a:xfrm>
            <a:off x="4786313" y="5072063"/>
            <a:ext cx="156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islamnews.ru</a:t>
            </a:r>
            <a:endParaRPr lang="ru-RU">
              <a:latin typeface="Calibri" pitchFamily="34" charset="0"/>
            </a:endParaRPr>
          </a:p>
        </p:txBody>
      </p:sp>
      <p:sp>
        <p:nvSpPr>
          <p:cNvPr id="28689" name="Прямоугольник 17"/>
          <p:cNvSpPr>
            <a:spLocks noChangeArrowheads="1"/>
          </p:cNvSpPr>
          <p:nvPr/>
        </p:nvSpPr>
        <p:spPr bwMode="auto">
          <a:xfrm>
            <a:off x="4572000" y="2786063"/>
            <a:ext cx="132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spletnik.ru</a:t>
            </a:r>
            <a:endParaRPr lang="ru-RU">
              <a:latin typeface="Calibri" pitchFamily="34" charset="0"/>
            </a:endParaRPr>
          </a:p>
        </p:txBody>
      </p:sp>
      <p:sp>
        <p:nvSpPr>
          <p:cNvPr id="28690" name="Прямоугольник 18"/>
          <p:cNvSpPr>
            <a:spLocks noChangeArrowheads="1"/>
          </p:cNvSpPr>
          <p:nvPr/>
        </p:nvSpPr>
        <p:spPr bwMode="auto">
          <a:xfrm>
            <a:off x="4572000" y="3143250"/>
            <a:ext cx="163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zurazine.com</a:t>
            </a:r>
            <a:endParaRPr lang="ru-RU">
              <a:latin typeface="Calibri" pitchFamily="34" charset="0"/>
            </a:endParaRPr>
          </a:p>
        </p:txBody>
      </p:sp>
      <p:sp>
        <p:nvSpPr>
          <p:cNvPr id="28691" name="Прямоугольник 19"/>
          <p:cNvSpPr>
            <a:spLocks noChangeArrowheads="1"/>
          </p:cNvSpPr>
          <p:nvPr/>
        </p:nvSpPr>
        <p:spPr bwMode="auto">
          <a:xfrm>
            <a:off x="4572000" y="3500438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gorod.tomsk.ru</a:t>
            </a:r>
            <a:endParaRPr lang="ru-RU">
              <a:latin typeface="Calibri" pitchFamily="34" charset="0"/>
            </a:endParaRPr>
          </a:p>
        </p:txBody>
      </p:sp>
      <p:sp>
        <p:nvSpPr>
          <p:cNvPr id="28692" name="Прямоугольник 20"/>
          <p:cNvSpPr>
            <a:spLocks noChangeArrowheads="1"/>
          </p:cNvSpPr>
          <p:nvPr/>
        </p:nvSpPr>
        <p:spPr bwMode="auto">
          <a:xfrm>
            <a:off x="4643438" y="3929063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yaplakal.com</a:t>
            </a:r>
            <a:endParaRPr lang="ru-RU">
              <a:latin typeface="Calibri" pitchFamily="34" charset="0"/>
            </a:endParaRPr>
          </a:p>
        </p:txBody>
      </p:sp>
      <p:sp>
        <p:nvSpPr>
          <p:cNvPr id="28693" name="Прямоугольник 21"/>
          <p:cNvSpPr>
            <a:spLocks noChangeArrowheads="1"/>
          </p:cNvSpPr>
          <p:nvPr/>
        </p:nvSpPr>
        <p:spPr bwMode="auto">
          <a:xfrm>
            <a:off x="4572000" y="428625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vsma.vrn.su</a:t>
            </a:r>
            <a:endParaRPr lang="ru-RU">
              <a:latin typeface="Calibri" pitchFamily="34" charset="0"/>
            </a:endParaRPr>
          </a:p>
        </p:txBody>
      </p:sp>
      <p:sp>
        <p:nvSpPr>
          <p:cNvPr id="28694" name="Прямоугольник 22"/>
          <p:cNvSpPr>
            <a:spLocks noChangeArrowheads="1"/>
          </p:cNvSpPr>
          <p:nvPr/>
        </p:nvSpPr>
        <p:spPr bwMode="auto">
          <a:xfrm>
            <a:off x="4643438" y="4714875"/>
            <a:ext cx="186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fed.sibnovosti.ru</a:t>
            </a:r>
            <a:endParaRPr lang="ru-RU"/>
          </a:p>
        </p:txBody>
      </p:sp>
      <p:sp>
        <p:nvSpPr>
          <p:cNvPr id="28695" name="Прямоугольник 23"/>
          <p:cNvSpPr>
            <a:spLocks noChangeArrowheads="1"/>
          </p:cNvSpPr>
          <p:nvPr/>
        </p:nvSpPr>
        <p:spPr bwMode="auto">
          <a:xfrm>
            <a:off x="1000125" y="1928813"/>
            <a:ext cx="6500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http://www.rian.ru/trend/talisman_sochi2014_25022011/</a:t>
            </a:r>
            <a:endParaRPr lang="ru-RU"/>
          </a:p>
        </p:txBody>
      </p:sp>
      <p:sp>
        <p:nvSpPr>
          <p:cNvPr id="28696" name="Прямоугольник 24"/>
          <p:cNvSpPr>
            <a:spLocks noChangeArrowheads="1"/>
          </p:cNvSpPr>
          <p:nvPr/>
        </p:nvSpPr>
        <p:spPr bwMode="auto">
          <a:xfrm>
            <a:off x="1143000" y="5929313"/>
            <a:ext cx="139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weblinks.ru</a:t>
            </a:r>
            <a:r>
              <a:rPr lang="ru-RU">
                <a:latin typeface="Calibri" pitchFamily="34" charset="0"/>
              </a:rPr>
              <a:t>!</a:t>
            </a:r>
          </a:p>
        </p:txBody>
      </p:sp>
      <p:sp>
        <p:nvSpPr>
          <p:cNvPr id="28697" name="TextBox 25"/>
          <p:cNvSpPr txBox="1">
            <a:spLocks noChangeArrowheads="1"/>
          </p:cNvSpPr>
          <p:nvPr/>
        </p:nvSpPr>
        <p:spPr bwMode="auto">
          <a:xfrm>
            <a:off x="1071563" y="2357438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Источники картинок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6286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429375" y="857250"/>
            <a:ext cx="2571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8501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Перед состязаниями каждый атлет давал клятву соблюдать правила честной спортивной борьбы.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285875"/>
            <a:ext cx="37036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50482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6000750"/>
            <a:ext cx="871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Более 11 веков в Олимпии проводились общегреческие игры.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4313"/>
            <a:ext cx="6575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500062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никогда его не покидала.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5500688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Император принял христианство и решил искоренить антихристианские игры, прославляющие языческих богов.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500563" y="642938"/>
            <a:ext cx="4429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 394 г. н. э. Римский император Феодосий 1 издал указ, запрещающий дальнейшее проведение Олимпийских игр.</a:t>
            </a:r>
            <a:endParaRPr lang="ru-RU" sz="360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 b="1666"/>
          <a:stretch>
            <a:fillRect/>
          </a:stretch>
        </p:blipFill>
        <p:spPr bwMode="auto">
          <a:xfrm>
            <a:off x="214313" y="61913"/>
            <a:ext cx="4240212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Возобновились игры в  1896 году в Греции.  В их возрождении большую роль сыграл французский общественный деятель  Пьер де Кубертен.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79771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428625"/>
            <a:ext cx="28575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 тех пор проведено 27 летних Олимпиад. С 1924 года проводятся зимние Олимпийские игры. На летние и зимние игры съезжаются спортсмены из разных стран.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6215062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6563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00958" y="428604"/>
            <a:ext cx="648511" cy="600079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Зимние  игры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340</TotalTime>
  <Words>484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mxp</cp:lastModifiedBy>
  <cp:revision>39</cp:revision>
  <dcterms:created xsi:type="dcterms:W3CDTF">2011-06-15T19:10:32Z</dcterms:created>
  <dcterms:modified xsi:type="dcterms:W3CDTF">2015-02-05T08:29:26Z</dcterms:modified>
</cp:coreProperties>
</file>